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0" r:id="rId5"/>
    <p:sldId id="259" r:id="rId6"/>
    <p:sldId id="261" r:id="rId7"/>
    <p:sldId id="262" r:id="rId8"/>
    <p:sldId id="263" r:id="rId9"/>
    <p:sldId id="264" r:id="rId10"/>
    <p:sldId id="268" r:id="rId11"/>
    <p:sldId id="269" r:id="rId12"/>
    <p:sldId id="265" r:id="rId13"/>
    <p:sldId id="266" r:id="rId14"/>
    <p:sldId id="272" r:id="rId15"/>
    <p:sldId id="270" r:id="rId16"/>
    <p:sldId id="273" r:id="rId17"/>
    <p:sldId id="274" r:id="rId18"/>
    <p:sldId id="275" r:id="rId19"/>
    <p:sldId id="278" r:id="rId20"/>
    <p:sldId id="276" r:id="rId21"/>
    <p:sldId id="277" r:id="rId22"/>
    <p:sldId id="267" r:id="rId23"/>
    <p:sldId id="271"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47" autoAdjust="0"/>
  </p:normalViewPr>
  <p:slideViewPr>
    <p:cSldViewPr>
      <p:cViewPr varScale="1">
        <p:scale>
          <a:sx n="61" d="100"/>
          <a:sy n="61" d="100"/>
        </p:scale>
        <p:origin x="-2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1"/>
      </p:bgRef>
    </p:bg>
    <p:spTree>
      <p:nvGrpSpPr>
        <p:cNvPr id="1" name=""/>
        <p:cNvGrpSpPr/>
        <p:nvPr/>
      </p:nvGrpSpPr>
      <p:grpSpPr>
        <a:xfrm>
          <a:off x="0" y="0"/>
          <a:ext cx="0" cy="0"/>
          <a:chOff x="0" y="0"/>
          <a:chExt cx="0" cy="0"/>
        </a:xfrm>
      </p:grpSpPr>
      <p:sp>
        <p:nvSpPr>
          <p:cNvPr id="8" name="标题 7"/>
          <p:cNvSpPr>
            <a:spLocks noGrp="1"/>
          </p:cNvSpPr>
          <p:nvPr>
            <p:ph type="ctrTitle"/>
          </p:nvPr>
        </p:nvSpPr>
        <p:spPr>
          <a:xfrm>
            <a:off x="2286000" y="3124200"/>
            <a:ext cx="6172200" cy="1894362"/>
          </a:xfrm>
        </p:spPr>
        <p:txBody>
          <a:bodyPr/>
          <a:lstStyle>
            <a:lvl1pPr>
              <a:defRPr b="1"/>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bwMode="auto">
          <a:xfrm rot="5400000">
            <a:off x="7764621" y="1174097"/>
            <a:ext cx="2286000" cy="381000"/>
          </a:xfrm>
        </p:spPr>
        <p:txBody>
          <a:bodyPr/>
          <a:lstStyle/>
          <a:p>
            <a:fld id="{EC1F4C2C-43D3-413A-B924-14393860076B}" type="datetimeFigureOut">
              <a:rPr lang="zh-CN" altLang="en-US" smtClean="0"/>
              <a:pPr/>
              <a:t>2013/10/10</a:t>
            </a:fld>
            <a:endParaRPr lang="zh-CN" altLang="en-US"/>
          </a:p>
        </p:txBody>
      </p:sp>
      <p:sp>
        <p:nvSpPr>
          <p:cNvPr id="17" name="页脚占位符 16"/>
          <p:cNvSpPr>
            <a:spLocks noGrp="1"/>
          </p:cNvSpPr>
          <p:nvPr>
            <p:ph type="ftr" sz="quarter" idx="11"/>
          </p:nvPr>
        </p:nvSpPr>
        <p:spPr bwMode="auto">
          <a:xfrm rot="5400000">
            <a:off x="7077269" y="4181669"/>
            <a:ext cx="3657600" cy="384048"/>
          </a:xfrm>
        </p:spPr>
        <p:txBody>
          <a:bodyPr/>
          <a:lstStyle/>
          <a:p>
            <a:endParaRPr lang="zh-CN"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接连接符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接连接符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接连接符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椭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椭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椭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灯片编号占位符 28"/>
          <p:cNvSpPr>
            <a:spLocks noGrp="1"/>
          </p:cNvSpPr>
          <p:nvPr>
            <p:ph type="sldNum" sz="quarter" idx="12"/>
          </p:nvPr>
        </p:nvSpPr>
        <p:spPr bwMode="auto">
          <a:xfrm>
            <a:off x="1325544" y="4928702"/>
            <a:ext cx="609600" cy="517524"/>
          </a:xfrm>
        </p:spPr>
        <p:txBody>
          <a:bodyPr/>
          <a:lstStyle/>
          <a:p>
            <a:fld id="{B5715A75-DD0A-415C-B80C-6FEC1CDC7B1F}"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EC1F4C2C-43D3-413A-B924-14393860076B}" type="datetimeFigureOut">
              <a:rPr lang="zh-CN" altLang="en-US" smtClean="0"/>
              <a:pPr/>
              <a:t>2013/10/10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5715A75-DD0A-415C-B80C-6FEC1CDC7B1F}"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EC1F4C2C-43D3-413A-B924-14393860076B}" type="datetimeFigureOut">
              <a:rPr lang="zh-CN" altLang="en-US" smtClean="0"/>
              <a:pPr/>
              <a:t>2013/10/10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5715A75-DD0A-415C-B80C-6FEC1CDC7B1F}"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8" name="内容占位符 7"/>
          <p:cNvSpPr>
            <a:spLocks noGrp="1"/>
          </p:cNvSpPr>
          <p:nvPr>
            <p:ph sz="quarter" idx="1"/>
          </p:nvPr>
        </p:nvSpPr>
        <p:spPr>
          <a:xfrm>
            <a:off x="457200" y="1600200"/>
            <a:ext cx="7467600" cy="487375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4"/>
          </p:nvPr>
        </p:nvSpPr>
        <p:spPr/>
        <p:txBody>
          <a:bodyPr rtlCol="0"/>
          <a:lstStyle/>
          <a:p>
            <a:fld id="{EC1F4C2C-43D3-413A-B924-14393860076B}" type="datetimeFigureOut">
              <a:rPr lang="zh-CN" altLang="en-US" smtClean="0"/>
              <a:pPr/>
              <a:t>2013/10/10</a:t>
            </a:fld>
            <a:endParaRPr lang="zh-CN" altLang="en-US"/>
          </a:p>
        </p:txBody>
      </p:sp>
      <p:sp>
        <p:nvSpPr>
          <p:cNvPr id="9" name="灯片编号占位符 8"/>
          <p:cNvSpPr>
            <a:spLocks noGrp="1"/>
          </p:cNvSpPr>
          <p:nvPr>
            <p:ph type="sldNum" sz="quarter" idx="15"/>
          </p:nvPr>
        </p:nvSpPr>
        <p:spPr/>
        <p:txBody>
          <a:bodyPr rtlCol="0"/>
          <a:lstStyle/>
          <a:p>
            <a:fld id="{B5715A75-DD0A-415C-B80C-6FEC1CDC7B1F}" type="slidenum">
              <a:rPr lang="zh-CN" altLang="en-US" smtClean="0"/>
              <a:pPr/>
              <a:t>‹#›</a:t>
            </a:fld>
            <a:endParaRPr lang="zh-CN" altLang="en-US"/>
          </a:p>
        </p:txBody>
      </p:sp>
      <p:sp>
        <p:nvSpPr>
          <p:cNvPr id="10" name="页脚占位符 9"/>
          <p:cNvSpPr>
            <a:spLocks noGrp="1"/>
          </p:cNvSpPr>
          <p:nvPr>
            <p:ph type="ftr" sz="quarter" idx="16"/>
          </p:nvPr>
        </p:nvSpPr>
        <p:spPr/>
        <p:txBody>
          <a:bodyPr rtlCol="0"/>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bwMode="auto">
          <a:xfrm rot="5400000">
            <a:off x="7763256" y="1170432"/>
            <a:ext cx="2286000" cy="381000"/>
          </a:xfrm>
        </p:spPr>
        <p:txBody>
          <a:bodyPr/>
          <a:lstStyle/>
          <a:p>
            <a:fld id="{EC1F4C2C-43D3-413A-B924-14393860076B}" type="datetimeFigureOut">
              <a:rPr lang="zh-CN" altLang="en-US" smtClean="0"/>
              <a:pPr/>
              <a:t>2013/10/10</a:t>
            </a:fld>
            <a:endParaRPr lang="zh-CN" altLang="en-US"/>
          </a:p>
        </p:txBody>
      </p:sp>
      <p:sp>
        <p:nvSpPr>
          <p:cNvPr id="5" name="页脚占位符 4"/>
          <p:cNvSpPr>
            <a:spLocks noGrp="1"/>
          </p:cNvSpPr>
          <p:nvPr>
            <p:ph type="ftr" sz="quarter" idx="11"/>
          </p:nvPr>
        </p:nvSpPr>
        <p:spPr bwMode="auto">
          <a:xfrm rot="5400000">
            <a:off x="7077456" y="4178808"/>
            <a:ext cx="3657600" cy="384048"/>
          </a:xfrm>
        </p:spPr>
        <p:txBody>
          <a:bodyPr/>
          <a:lstStyle/>
          <a:p>
            <a:endParaRPr lang="zh-CN"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接连接符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接连接符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椭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椭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椭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接连接符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灯片编号占位符 5"/>
          <p:cNvSpPr>
            <a:spLocks noGrp="1"/>
          </p:cNvSpPr>
          <p:nvPr>
            <p:ph type="sldNum" sz="quarter" idx="12"/>
          </p:nvPr>
        </p:nvSpPr>
        <p:spPr bwMode="auto">
          <a:xfrm>
            <a:off x="1340616" y="4928702"/>
            <a:ext cx="609600" cy="517524"/>
          </a:xfrm>
        </p:spPr>
        <p:txBody>
          <a:bodyPr/>
          <a:lstStyle/>
          <a:p>
            <a:fld id="{B5715A75-DD0A-415C-B80C-6FEC1CDC7B1F}"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EC1F4C2C-43D3-413A-B924-14393860076B}" type="datetimeFigureOut">
              <a:rPr lang="zh-CN" altLang="en-US" smtClean="0"/>
              <a:pPr/>
              <a:t>2013/10/10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5715A75-DD0A-415C-B80C-6FEC1CDC7B1F}" type="slidenum">
              <a:rPr lang="zh-CN" altLang="en-US" smtClean="0"/>
              <a:pPr/>
              <a:t>‹#›</a:t>
            </a:fld>
            <a:endParaRPr lang="zh-CN" altLang="en-US"/>
          </a:p>
        </p:txBody>
      </p:sp>
      <p:sp>
        <p:nvSpPr>
          <p:cNvPr id="9" name="内容占位符 8"/>
          <p:cNvSpPr>
            <a:spLocks noGrp="1"/>
          </p:cNvSpPr>
          <p:nvPr>
            <p:ph sz="quarter" idx="1"/>
          </p:nvPr>
        </p:nvSpPr>
        <p:spPr>
          <a:xfrm>
            <a:off x="457200"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270248"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nchor="b"/>
          <a:lstStyle>
            <a:lvl1pPr>
              <a:defRPr/>
            </a:lvl1pPr>
          </a:lstStyle>
          <a:p>
            <a:r>
              <a:rPr kumimoji="0" lang="zh-CN" altLang="en-US" smtClean="0"/>
              <a:t>单击此处编辑母版标题样式</a:t>
            </a:r>
            <a:endParaRPr kumimoji="0" lang="en-US"/>
          </a:p>
        </p:txBody>
      </p:sp>
      <p:sp>
        <p:nvSpPr>
          <p:cNvPr id="7" name="日期占位符 6"/>
          <p:cNvSpPr>
            <a:spLocks noGrp="1"/>
          </p:cNvSpPr>
          <p:nvPr>
            <p:ph type="dt" sz="half" idx="10"/>
          </p:nvPr>
        </p:nvSpPr>
        <p:spPr/>
        <p:txBody>
          <a:bodyPr/>
          <a:lstStyle/>
          <a:p>
            <a:fld id="{EC1F4C2C-43D3-413A-B924-14393860076B}" type="datetimeFigureOut">
              <a:rPr lang="zh-CN" altLang="en-US" smtClean="0"/>
              <a:pPr/>
              <a:t>2013/10/10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5715A75-DD0A-415C-B80C-6FEC1CDC7B1F}" type="slidenum">
              <a:rPr lang="zh-CN" altLang="en-US" smtClean="0"/>
              <a:pPr/>
              <a:t>‹#›</a:t>
            </a:fld>
            <a:endParaRPr lang="zh-CN" altLang="en-US"/>
          </a:p>
        </p:txBody>
      </p:sp>
      <p:sp>
        <p:nvSpPr>
          <p:cNvPr id="11" name="内容占位符 10"/>
          <p:cNvSpPr>
            <a:spLocks noGrp="1"/>
          </p:cNvSpPr>
          <p:nvPr>
            <p:ph sz="quarter" idx="2"/>
          </p:nvPr>
        </p:nvSpPr>
        <p:spPr>
          <a:xfrm>
            <a:off x="457200"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371975"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6" name="日期占位符 5"/>
          <p:cNvSpPr>
            <a:spLocks noGrp="1"/>
          </p:cNvSpPr>
          <p:nvPr>
            <p:ph type="dt" sz="half" idx="10"/>
          </p:nvPr>
        </p:nvSpPr>
        <p:spPr/>
        <p:txBody>
          <a:bodyPr rtlCol="0"/>
          <a:lstStyle/>
          <a:p>
            <a:fld id="{EC1F4C2C-43D3-413A-B924-14393860076B}" type="datetimeFigureOut">
              <a:rPr lang="zh-CN" altLang="en-US" smtClean="0"/>
              <a:pPr/>
              <a:t>2013/10/10</a:t>
            </a:fld>
            <a:endParaRPr lang="zh-CN" altLang="en-US"/>
          </a:p>
        </p:txBody>
      </p:sp>
      <p:sp>
        <p:nvSpPr>
          <p:cNvPr id="7" name="灯片编号占位符 6"/>
          <p:cNvSpPr>
            <a:spLocks noGrp="1"/>
          </p:cNvSpPr>
          <p:nvPr>
            <p:ph type="sldNum" sz="quarter" idx="11"/>
          </p:nvPr>
        </p:nvSpPr>
        <p:spPr/>
        <p:txBody>
          <a:bodyPr rtlCol="0"/>
          <a:lstStyle/>
          <a:p>
            <a:fld id="{B5715A75-DD0A-415C-B80C-6FEC1CDC7B1F}" type="slidenum">
              <a:rPr lang="zh-CN" altLang="en-US" smtClean="0"/>
              <a:pPr/>
              <a:t>‹#›</a:t>
            </a:fld>
            <a:endParaRPr lang="zh-CN" altLang="en-US"/>
          </a:p>
        </p:txBody>
      </p:sp>
      <p:sp>
        <p:nvSpPr>
          <p:cNvPr id="8" name="页脚占位符 7"/>
          <p:cNvSpPr>
            <a:spLocks noGrp="1"/>
          </p:cNvSpPr>
          <p:nvPr>
            <p:ph type="ftr" sz="quarter" idx="12"/>
          </p:nvPr>
        </p:nvSpPr>
        <p:spPr/>
        <p:txBody>
          <a:bodyPr rtlCol="0"/>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C1F4C2C-43D3-413A-B924-14393860076B}" type="datetimeFigureOut">
              <a:rPr lang="zh-CN" altLang="en-US" smtClean="0"/>
              <a:pPr/>
              <a:t>2013/10/10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5715A75-DD0A-415C-B80C-6FEC1CDC7B1F}"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1">
        <a:schemeClr val="bg1"/>
      </p:bgRef>
    </p:bg>
    <p:spTree>
      <p:nvGrpSpPr>
        <p:cNvPr id="1" name=""/>
        <p:cNvGrpSpPr/>
        <p:nvPr/>
      </p:nvGrpSpPr>
      <p:grpSpPr>
        <a:xfrm>
          <a:off x="0" y="0"/>
          <a:ext cx="0" cy="0"/>
          <a:chOff x="0" y="0"/>
          <a:chExt cx="0" cy="0"/>
        </a:xfrm>
      </p:grpSpPr>
      <p:sp>
        <p:nvSpPr>
          <p:cNvPr id="10" name="直接连接符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标题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8" name="直接连接符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接连接符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接连接符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椭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内容占位符 17"/>
          <p:cNvSpPr>
            <a:spLocks noGrp="1"/>
          </p:cNvSpPr>
          <p:nvPr>
            <p:ph sz="quarter" idx="1"/>
          </p:nvPr>
        </p:nvSpPr>
        <p:spPr>
          <a:xfrm>
            <a:off x="304800" y="274320"/>
            <a:ext cx="5638800" cy="6327648"/>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4"/>
          </p:nvPr>
        </p:nvSpPr>
        <p:spPr/>
        <p:txBody>
          <a:bodyPr rtlCol="0"/>
          <a:lstStyle/>
          <a:p>
            <a:fld id="{EC1F4C2C-43D3-413A-B924-14393860076B}" type="datetimeFigureOut">
              <a:rPr lang="zh-CN" altLang="en-US" smtClean="0"/>
              <a:pPr/>
              <a:t>2013/10/10</a:t>
            </a:fld>
            <a:endParaRPr lang="zh-CN" altLang="en-US"/>
          </a:p>
        </p:txBody>
      </p:sp>
      <p:sp>
        <p:nvSpPr>
          <p:cNvPr id="22" name="灯片编号占位符 21"/>
          <p:cNvSpPr>
            <a:spLocks noGrp="1"/>
          </p:cNvSpPr>
          <p:nvPr>
            <p:ph type="sldNum" sz="quarter" idx="15"/>
          </p:nvPr>
        </p:nvSpPr>
        <p:spPr/>
        <p:txBody>
          <a:bodyPr rtlCol="0"/>
          <a:lstStyle/>
          <a:p>
            <a:fld id="{B5715A75-DD0A-415C-B80C-6FEC1CDC7B1F}" type="slidenum">
              <a:rPr lang="zh-CN" altLang="en-US" smtClean="0"/>
              <a:pPr/>
              <a:t>‹#›</a:t>
            </a:fld>
            <a:endParaRPr lang="zh-CN" altLang="en-US"/>
          </a:p>
        </p:txBody>
      </p:sp>
      <p:sp>
        <p:nvSpPr>
          <p:cNvPr id="23" name="页脚占位符 22"/>
          <p:cNvSpPr>
            <a:spLocks noGrp="1"/>
          </p:cNvSpPr>
          <p:nvPr>
            <p:ph type="ftr" sz="quarter" idx="16"/>
          </p:nvPr>
        </p:nvSpPr>
        <p:spPr/>
        <p:txBody>
          <a:bodyPr rtlCol="0"/>
          <a:lstStyle/>
          <a:p>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直接连接符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椭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标题 1"/>
          <p:cNvSpPr>
            <a:spLocks noGrp="1"/>
          </p:cNvSpPr>
          <p:nvPr>
            <p:ph type="title"/>
          </p:nvPr>
        </p:nvSpPr>
        <p:spPr>
          <a:xfrm rot="5400000">
            <a:off x="3350133" y="3200400"/>
            <a:ext cx="6309360" cy="457200"/>
          </a:xfrm>
        </p:spPr>
        <p:txBody>
          <a:bodyPr anchor="b"/>
          <a:lstStyle>
            <a:lvl1pPr algn="l">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CN" altLang="en-US" smtClean="0"/>
              <a:t>单击图标添加图片</a:t>
            </a:r>
            <a:endParaRPr kumimoji="0" lang="en-US"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10" name="直接连接符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接连接符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接连接符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接连接符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占位符 16"/>
          <p:cNvSpPr>
            <a:spLocks noGrp="1"/>
          </p:cNvSpPr>
          <p:nvPr>
            <p:ph type="dt" sz="half" idx="10"/>
          </p:nvPr>
        </p:nvSpPr>
        <p:spPr/>
        <p:txBody>
          <a:bodyPr rtlCol="0"/>
          <a:lstStyle/>
          <a:p>
            <a:fld id="{EC1F4C2C-43D3-413A-B924-14393860076B}" type="datetimeFigureOut">
              <a:rPr lang="zh-CN" altLang="en-US" smtClean="0"/>
              <a:pPr/>
              <a:t>2013/10/10</a:t>
            </a:fld>
            <a:endParaRPr lang="zh-CN" altLang="en-US"/>
          </a:p>
        </p:txBody>
      </p:sp>
      <p:sp>
        <p:nvSpPr>
          <p:cNvPr id="18" name="灯片编号占位符 17"/>
          <p:cNvSpPr>
            <a:spLocks noGrp="1"/>
          </p:cNvSpPr>
          <p:nvPr>
            <p:ph type="sldNum" sz="quarter" idx="11"/>
          </p:nvPr>
        </p:nvSpPr>
        <p:spPr/>
        <p:txBody>
          <a:bodyPr rtlCol="0"/>
          <a:lstStyle/>
          <a:p>
            <a:fld id="{B5715A75-DD0A-415C-B80C-6FEC1CDC7B1F}" type="slidenum">
              <a:rPr lang="zh-CN" altLang="en-US" smtClean="0"/>
              <a:pPr/>
              <a:t>‹#›</a:t>
            </a:fld>
            <a:endParaRPr lang="zh-CN" altLang="en-US"/>
          </a:p>
        </p:txBody>
      </p:sp>
      <p:sp>
        <p:nvSpPr>
          <p:cNvPr id="21" name="页脚占位符 20"/>
          <p:cNvSpPr>
            <a:spLocks noGrp="1"/>
          </p:cNvSpPr>
          <p:nvPr>
            <p:ph type="ftr" sz="quarter" idx="12"/>
          </p:nvPr>
        </p:nvSpPr>
        <p:spPr/>
        <p:txBody>
          <a:bodyPr rtlCol="0"/>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C1F4C2C-43D3-413A-B924-14393860076B}" type="datetimeFigureOut">
              <a:rPr lang="zh-CN" altLang="en-US" smtClean="0"/>
              <a:pPr/>
              <a:t>2013/10/10</a:t>
            </a:fld>
            <a:endParaRPr lang="zh-CN" altLang="en-US"/>
          </a:p>
        </p:txBody>
      </p:sp>
      <p:sp>
        <p:nvSpPr>
          <p:cNvPr id="3" name="页脚占位符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CN" alt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椭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灯片编号占位符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5715A75-DD0A-415C-B80C-6FEC1CDC7B1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27784" y="1052736"/>
            <a:ext cx="6048672" cy="4247317"/>
          </a:xfrm>
          <a:prstGeom prst="rect">
            <a:avLst/>
          </a:prstGeom>
          <a:noFill/>
        </p:spPr>
        <p:txBody>
          <a:bodyPr wrap="square" rtlCol="0">
            <a:spAutoFit/>
          </a:bodyPr>
          <a:lstStyle/>
          <a:p>
            <a:pPr algn="ctr"/>
            <a:r>
              <a:rPr lang="en-US" altLang="zh-CN" sz="3000" dirty="0" err="1" smtClean="0">
                <a:solidFill>
                  <a:schemeClr val="tx2">
                    <a:lumMod val="90000"/>
                    <a:lumOff val="10000"/>
                  </a:schemeClr>
                </a:solidFill>
              </a:rPr>
              <a:t>Btech</a:t>
            </a:r>
            <a:r>
              <a:rPr lang="en-US" altLang="zh-CN" sz="3000" dirty="0" smtClean="0">
                <a:solidFill>
                  <a:schemeClr val="tx2">
                    <a:lumMod val="90000"/>
                    <a:lumOff val="10000"/>
                  </a:schemeClr>
                </a:solidFill>
              </a:rPr>
              <a:t> 451</a:t>
            </a:r>
          </a:p>
          <a:p>
            <a:pPr algn="ctr"/>
            <a:r>
              <a:rPr lang="en-US" altLang="zh-CN" sz="3000" dirty="0" smtClean="0">
                <a:solidFill>
                  <a:schemeClr val="tx2">
                    <a:lumMod val="90000"/>
                    <a:lumOff val="10000"/>
                  </a:schemeClr>
                </a:solidFill>
              </a:rPr>
              <a:t>Project in Information Technology</a:t>
            </a:r>
          </a:p>
          <a:p>
            <a:pPr algn="ctr"/>
            <a:endParaRPr lang="en-US" altLang="zh-CN" sz="3000" dirty="0" smtClean="0">
              <a:solidFill>
                <a:schemeClr val="tx2">
                  <a:lumMod val="90000"/>
                  <a:lumOff val="10000"/>
                </a:schemeClr>
              </a:solidFill>
            </a:endParaRPr>
          </a:p>
          <a:p>
            <a:pPr algn="ctr"/>
            <a:endParaRPr lang="en-US" altLang="zh-CN" sz="3000" dirty="0" smtClean="0">
              <a:solidFill>
                <a:schemeClr val="tx2">
                  <a:lumMod val="90000"/>
                  <a:lumOff val="10000"/>
                </a:schemeClr>
              </a:solidFill>
            </a:endParaRPr>
          </a:p>
          <a:p>
            <a:pPr algn="ctr"/>
            <a:r>
              <a:rPr lang="en-US" altLang="zh-CN" sz="3000" dirty="0" smtClean="0">
                <a:solidFill>
                  <a:schemeClr val="tx2">
                    <a:lumMod val="90000"/>
                    <a:lumOff val="10000"/>
                  </a:schemeClr>
                </a:solidFill>
              </a:rPr>
              <a:t>Final Seminar</a:t>
            </a:r>
          </a:p>
          <a:p>
            <a:pPr algn="ctr"/>
            <a:endParaRPr lang="en-US" altLang="zh-CN" sz="3000" dirty="0" smtClean="0">
              <a:solidFill>
                <a:schemeClr val="tx2">
                  <a:lumMod val="90000"/>
                  <a:lumOff val="10000"/>
                </a:schemeClr>
              </a:solidFill>
            </a:endParaRPr>
          </a:p>
          <a:p>
            <a:pPr algn="ctr"/>
            <a:endParaRPr lang="en-US" altLang="zh-CN" sz="3000" dirty="0" smtClean="0">
              <a:solidFill>
                <a:schemeClr val="tx2">
                  <a:lumMod val="90000"/>
                  <a:lumOff val="10000"/>
                </a:schemeClr>
              </a:solidFill>
            </a:endParaRPr>
          </a:p>
          <a:p>
            <a:pPr algn="ctr"/>
            <a:r>
              <a:rPr lang="en-US" altLang="zh-CN" sz="3000" dirty="0" err="1" smtClean="0">
                <a:solidFill>
                  <a:schemeClr val="tx2">
                    <a:lumMod val="90000"/>
                    <a:lumOff val="10000"/>
                  </a:schemeClr>
                </a:solidFill>
              </a:rPr>
              <a:t>Yijing</a:t>
            </a:r>
            <a:r>
              <a:rPr lang="en-US" altLang="zh-CN" sz="3000" dirty="0" smtClean="0">
                <a:solidFill>
                  <a:schemeClr val="tx2">
                    <a:lumMod val="90000"/>
                    <a:lumOff val="10000"/>
                  </a:schemeClr>
                </a:solidFill>
              </a:rPr>
              <a:t> Wei</a:t>
            </a:r>
            <a:endParaRPr lang="zh-CN" altLang="en-US" sz="3000" dirty="0">
              <a:solidFill>
                <a:schemeClr val="tx2">
                  <a:lumMod val="90000"/>
                  <a:lumOff val="1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a:xfrm>
            <a:off x="457200" y="1600200"/>
            <a:ext cx="7467600" cy="5257800"/>
          </a:xfrm>
        </p:spPr>
        <p:txBody>
          <a:bodyPr>
            <a:normAutofit fontScale="92500" lnSpcReduction="20000"/>
          </a:bodyPr>
          <a:lstStyle/>
          <a:p>
            <a:r>
              <a:rPr lang="en-US" altLang="zh-CN" dirty="0" smtClean="0"/>
              <a:t>Once an </a:t>
            </a:r>
            <a:r>
              <a:rPr lang="en-US" altLang="zh-CN" dirty="0" err="1" smtClean="0"/>
              <a:t>Mbean</a:t>
            </a:r>
            <a:r>
              <a:rPr lang="en-US" altLang="zh-CN" dirty="0" smtClean="0"/>
              <a:t> is created and registered, it can be used to emit notifications.</a:t>
            </a:r>
          </a:p>
          <a:p>
            <a:r>
              <a:rPr lang="en-US" altLang="zh-CN" dirty="0" smtClean="0"/>
              <a:t>For an </a:t>
            </a:r>
            <a:r>
              <a:rPr lang="en-US" altLang="zh-CN" dirty="0" err="1" smtClean="0"/>
              <a:t>Mbean</a:t>
            </a:r>
            <a:r>
              <a:rPr lang="en-US" altLang="zh-CN" dirty="0" smtClean="0"/>
              <a:t> to emit a notification, it must implement the </a:t>
            </a:r>
            <a:r>
              <a:rPr lang="en-US" altLang="zh-CN" dirty="0" err="1" smtClean="0"/>
              <a:t>NotificationEmitter</a:t>
            </a:r>
            <a:r>
              <a:rPr lang="en-US" altLang="zh-CN" dirty="0" smtClean="0"/>
              <a:t> interface or extend </a:t>
            </a:r>
            <a:r>
              <a:rPr lang="en-US" altLang="zh-CN" dirty="0" err="1" smtClean="0"/>
              <a:t>NotificationBroadcastSupport</a:t>
            </a:r>
            <a:r>
              <a:rPr lang="en-US" altLang="zh-CN" dirty="0" smtClean="0"/>
              <a:t>. </a:t>
            </a:r>
          </a:p>
          <a:p>
            <a:r>
              <a:rPr lang="en-US" altLang="zh-CN" dirty="0" smtClean="0"/>
              <a:t>A notification instance can then be created with the appropriate parameters and the method </a:t>
            </a:r>
            <a:r>
              <a:rPr lang="en-US" altLang="zh-CN" dirty="0" err="1" smtClean="0"/>
              <a:t>sendNotification</a:t>
            </a:r>
            <a:r>
              <a:rPr lang="en-US" altLang="zh-CN" dirty="0" smtClean="0"/>
              <a:t>() can be used to emit the notification.</a:t>
            </a:r>
          </a:p>
          <a:p>
            <a:r>
              <a:rPr lang="en-US" altLang="zh-CN" dirty="0" smtClean="0"/>
              <a:t>A notification contains</a:t>
            </a:r>
          </a:p>
          <a:p>
            <a:pPr lvl="1"/>
            <a:r>
              <a:rPr lang="en-US" altLang="zh-CN" dirty="0" smtClean="0"/>
              <a:t>A source (the object name of the </a:t>
            </a:r>
            <a:r>
              <a:rPr lang="en-US" altLang="zh-CN" dirty="0" err="1" smtClean="0"/>
              <a:t>Mbean</a:t>
            </a:r>
            <a:r>
              <a:rPr lang="en-US" altLang="zh-CN" dirty="0" smtClean="0"/>
              <a:t>)</a:t>
            </a:r>
          </a:p>
          <a:p>
            <a:pPr lvl="1"/>
            <a:r>
              <a:rPr lang="en-US" altLang="zh-CN" dirty="0" smtClean="0"/>
              <a:t>A sequence number used to order notifications from the same source</a:t>
            </a:r>
          </a:p>
          <a:p>
            <a:pPr lvl="1"/>
            <a:r>
              <a:rPr lang="en-US" altLang="zh-CN" dirty="0" smtClean="0"/>
              <a:t>A timestamp</a:t>
            </a:r>
          </a:p>
          <a:p>
            <a:pPr lvl="1"/>
            <a:r>
              <a:rPr lang="en-US" altLang="zh-CN" dirty="0" smtClean="0"/>
              <a:t>A message</a:t>
            </a:r>
          </a:p>
          <a:p>
            <a:pPr lvl="1"/>
            <a:r>
              <a:rPr lang="en-US" altLang="zh-CN" dirty="0" smtClean="0"/>
              <a:t>Can also contain other attributes depending on the type of notification they are.</a:t>
            </a:r>
          </a:p>
          <a:p>
            <a:pPr>
              <a:buNone/>
            </a:pPr>
            <a:endParaRPr lang="en-US" altLang="zh-CN" dirty="0" smtClean="0"/>
          </a:p>
        </p:txBody>
      </p:sp>
      <p:sp>
        <p:nvSpPr>
          <p:cNvPr id="4" name="标题 1"/>
          <p:cNvSpPr>
            <a:spLocks noGrp="1"/>
          </p:cNvSpPr>
          <p:nvPr>
            <p:ph type="title"/>
          </p:nvPr>
        </p:nvSpPr>
        <p:spPr/>
        <p:txBody>
          <a:bodyPr/>
          <a:lstStyle/>
          <a:p>
            <a:r>
              <a:rPr lang="en-US" altLang="zh-CN" dirty="0" smtClean="0"/>
              <a:t>Distributed Service Profiler – How it works</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r>
              <a:rPr lang="en-US" altLang="zh-CN" dirty="0" err="1" smtClean="0"/>
              <a:t>handleNotification</a:t>
            </a:r>
            <a:r>
              <a:rPr lang="en-US" altLang="zh-CN" dirty="0" smtClean="0"/>
              <a:t>() method is used to receive notifications. </a:t>
            </a:r>
          </a:p>
          <a:p>
            <a:r>
              <a:rPr lang="en-US" altLang="zh-CN" dirty="0" smtClean="0"/>
              <a:t>Once a notification listener is added by calling </a:t>
            </a:r>
            <a:r>
              <a:rPr lang="en-US" altLang="zh-CN" dirty="0" err="1" smtClean="0"/>
              <a:t>addNotificationListener</a:t>
            </a:r>
            <a:r>
              <a:rPr lang="en-US" altLang="zh-CN" dirty="0" smtClean="0"/>
              <a:t> with the client listener and specific </a:t>
            </a:r>
            <a:r>
              <a:rPr lang="en-US" altLang="zh-CN" dirty="0" err="1" smtClean="0"/>
              <a:t>Mbean</a:t>
            </a:r>
            <a:r>
              <a:rPr lang="en-US" altLang="zh-CN" dirty="0" smtClean="0"/>
              <a:t> on the </a:t>
            </a:r>
            <a:r>
              <a:rPr lang="en-US" altLang="zh-CN" dirty="0" err="1" smtClean="0"/>
              <a:t>MBeanServer</a:t>
            </a:r>
            <a:r>
              <a:rPr lang="en-US" altLang="zh-CN" dirty="0" smtClean="0"/>
              <a:t>, the client can start receiving notifications from the </a:t>
            </a:r>
            <a:r>
              <a:rPr lang="en-US" altLang="zh-CN" dirty="0" err="1" smtClean="0"/>
              <a:t>Mbean</a:t>
            </a:r>
            <a:r>
              <a:rPr lang="en-US" altLang="zh-CN" dirty="0" smtClean="0"/>
              <a:t>.</a:t>
            </a:r>
          </a:p>
          <a:p>
            <a:r>
              <a:rPr lang="en-US" altLang="zh-CN" dirty="0" err="1" smtClean="0"/>
              <a:t>handleNotification</a:t>
            </a:r>
            <a:r>
              <a:rPr lang="en-US" altLang="zh-CN" dirty="0" smtClean="0"/>
              <a:t>() will be invoked every time a </a:t>
            </a:r>
            <a:r>
              <a:rPr lang="en-US" altLang="zh-CN" dirty="0" err="1" smtClean="0"/>
              <a:t>notififcation</a:t>
            </a:r>
            <a:r>
              <a:rPr lang="en-US" altLang="zh-CN" dirty="0" smtClean="0"/>
              <a:t> is emitted from the </a:t>
            </a:r>
            <a:r>
              <a:rPr lang="en-US" altLang="zh-CN" dirty="0" err="1" smtClean="0"/>
              <a:t>Mbean</a:t>
            </a:r>
            <a:r>
              <a:rPr lang="en-US" altLang="zh-CN" dirty="0" smtClean="0"/>
              <a:t>.</a:t>
            </a:r>
            <a:endParaRPr lang="zh-CN" altLang="en-US" dirty="0"/>
          </a:p>
        </p:txBody>
      </p:sp>
      <p:sp>
        <p:nvSpPr>
          <p:cNvPr id="4" name="标题 1"/>
          <p:cNvSpPr>
            <a:spLocks noGrp="1"/>
          </p:cNvSpPr>
          <p:nvPr>
            <p:ph type="title"/>
          </p:nvPr>
        </p:nvSpPr>
        <p:spPr/>
        <p:txBody>
          <a:bodyPr/>
          <a:lstStyle/>
          <a:p>
            <a:r>
              <a:rPr lang="en-US" altLang="zh-CN" dirty="0" smtClean="0"/>
              <a:t>Distributed Service Profiler – How it works</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Hibernate Interceptor</a:t>
            </a:r>
            <a:endParaRPr lang="zh-CN" altLang="en-US" dirty="0"/>
          </a:p>
        </p:txBody>
      </p:sp>
      <p:sp>
        <p:nvSpPr>
          <p:cNvPr id="4" name="内容占位符 2"/>
          <p:cNvSpPr>
            <a:spLocks noGrp="1"/>
          </p:cNvSpPr>
          <p:nvPr>
            <p:ph sz="quarter" idx="1"/>
          </p:nvPr>
        </p:nvSpPr>
        <p:spPr/>
        <p:txBody>
          <a:bodyPr/>
          <a:lstStyle/>
          <a:p>
            <a:r>
              <a:rPr lang="en-US" altLang="zh-CN" dirty="0" smtClean="0"/>
              <a:t>A Java interface which can be configured with an application and a database to intercept queries made to the database by that application</a:t>
            </a:r>
          </a:p>
          <a:p>
            <a:r>
              <a:rPr lang="en-US" altLang="zh-CN" dirty="0" smtClean="0"/>
              <a:t>Will be invoked every time a select, update, insert or delete query is made to the database</a:t>
            </a:r>
          </a:p>
          <a:p>
            <a:r>
              <a:rPr lang="en-US" altLang="zh-CN" dirty="0" smtClean="0"/>
              <a:t>Extends </a:t>
            </a:r>
            <a:r>
              <a:rPr lang="en-US" altLang="zh-CN" dirty="0" err="1" smtClean="0"/>
              <a:t>EmptyInterceptor</a:t>
            </a:r>
            <a:r>
              <a:rPr lang="en-US" altLang="zh-CN" dirty="0" smtClean="0"/>
              <a:t> and implement necessary methods</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27168" cy="1210146"/>
          </a:xfrm>
        </p:spPr>
        <p:txBody>
          <a:bodyPr/>
          <a:lstStyle/>
          <a:p>
            <a:r>
              <a:rPr lang="en-US" altLang="zh-CN" dirty="0" err="1" smtClean="0"/>
              <a:t>EmptyInterceptor</a:t>
            </a:r>
            <a:endParaRPr lang="zh-CN" altLang="en-US" dirty="0"/>
          </a:p>
        </p:txBody>
      </p:sp>
      <p:sp>
        <p:nvSpPr>
          <p:cNvPr id="3" name="内容占位符 2"/>
          <p:cNvSpPr>
            <a:spLocks noGrp="1"/>
          </p:cNvSpPr>
          <p:nvPr>
            <p:ph sz="quarter" idx="1"/>
          </p:nvPr>
        </p:nvSpPr>
        <p:spPr/>
        <p:txBody>
          <a:bodyPr>
            <a:normAutofit lnSpcReduction="10000"/>
          </a:bodyPr>
          <a:lstStyle/>
          <a:p>
            <a:r>
              <a:rPr lang="en-US" altLang="zh-CN" dirty="0" smtClean="0"/>
              <a:t>Usually we extend </a:t>
            </a:r>
            <a:r>
              <a:rPr lang="en-US" altLang="zh-CN" dirty="0" err="1" smtClean="0"/>
              <a:t>EmptyInterceptor</a:t>
            </a:r>
            <a:r>
              <a:rPr lang="en-US" altLang="zh-CN" dirty="0" smtClean="0"/>
              <a:t> to create a customized interceptor as only the necessary methods need to be implemented</a:t>
            </a:r>
          </a:p>
          <a:p>
            <a:r>
              <a:rPr lang="en-US" altLang="zh-CN" dirty="0" smtClean="0"/>
              <a:t>The methods that I used</a:t>
            </a:r>
          </a:p>
          <a:p>
            <a:pPr lvl="1"/>
            <a:r>
              <a:rPr lang="en-US" altLang="zh-CN" dirty="0" err="1" smtClean="0"/>
              <a:t>onSave</a:t>
            </a:r>
            <a:r>
              <a:rPr lang="en-US" altLang="zh-CN" dirty="0" smtClean="0"/>
              <a:t>()</a:t>
            </a:r>
          </a:p>
          <a:p>
            <a:pPr lvl="1"/>
            <a:r>
              <a:rPr lang="en-US" altLang="zh-CN" dirty="0" err="1" smtClean="0"/>
              <a:t>onDelete</a:t>
            </a:r>
            <a:r>
              <a:rPr lang="en-US" altLang="zh-CN" dirty="0" smtClean="0"/>
              <a:t>()</a:t>
            </a:r>
          </a:p>
          <a:p>
            <a:pPr lvl="1"/>
            <a:r>
              <a:rPr lang="en-US" altLang="zh-CN" dirty="0" err="1" smtClean="0"/>
              <a:t>onLoad</a:t>
            </a:r>
            <a:r>
              <a:rPr lang="en-US" altLang="zh-CN" dirty="0" smtClean="0"/>
              <a:t>()</a:t>
            </a:r>
          </a:p>
          <a:p>
            <a:pPr lvl="1"/>
            <a:r>
              <a:rPr lang="en-US" altLang="zh-CN" dirty="0" err="1" smtClean="0"/>
              <a:t>onFlushDirty</a:t>
            </a:r>
            <a:r>
              <a:rPr lang="en-US" altLang="zh-CN" dirty="0" smtClean="0"/>
              <a:t>()</a:t>
            </a:r>
          </a:p>
          <a:p>
            <a:pPr lvl="1"/>
            <a:r>
              <a:rPr lang="en-US" altLang="zh-CN" dirty="0" err="1" smtClean="0"/>
              <a:t>afterTransactionBegin</a:t>
            </a:r>
            <a:r>
              <a:rPr lang="en-US" altLang="zh-CN" dirty="0" smtClean="0"/>
              <a:t>()</a:t>
            </a:r>
          </a:p>
          <a:p>
            <a:pPr lvl="1"/>
            <a:r>
              <a:rPr lang="en-US" altLang="zh-CN" dirty="0" err="1" smtClean="0"/>
              <a:t>afterTransactionCompletion</a:t>
            </a:r>
            <a:r>
              <a:rPr lang="en-US" altLang="zh-CN" dirty="0" smtClean="0"/>
              <a:t>()</a:t>
            </a:r>
          </a:p>
          <a:p>
            <a:r>
              <a:rPr lang="en-US" altLang="zh-CN" dirty="0" smtClean="0"/>
              <a:t>The parameters passed into the methods provide the information on the entity being passed to the database</a:t>
            </a:r>
          </a:p>
          <a:p>
            <a:pPr lvl="1">
              <a:buNone/>
            </a:pPr>
            <a:endParaRPr lang="en-US" altLang="zh-CN"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0"/>
            <a:ext cx="7344816" cy="1143000"/>
          </a:xfrm>
        </p:spPr>
        <p:txBody>
          <a:bodyPr/>
          <a:lstStyle/>
          <a:p>
            <a:r>
              <a:rPr lang="en-US" altLang="zh-CN" dirty="0" err="1" smtClean="0"/>
              <a:t>EmptyInterceptor</a:t>
            </a:r>
            <a:endParaRPr lang="zh-CN" altLang="en-US" dirty="0"/>
          </a:p>
        </p:txBody>
      </p:sp>
      <p:sp>
        <p:nvSpPr>
          <p:cNvPr id="3" name="内容占位符 2"/>
          <p:cNvSpPr>
            <a:spLocks noGrp="1"/>
          </p:cNvSpPr>
          <p:nvPr>
            <p:ph sz="quarter" idx="1"/>
          </p:nvPr>
        </p:nvSpPr>
        <p:spPr>
          <a:xfrm>
            <a:off x="457200" y="4077072"/>
            <a:ext cx="7467600" cy="2780928"/>
          </a:xfrm>
        </p:spPr>
        <p:txBody>
          <a:bodyPr>
            <a:normAutofit fontScale="62500" lnSpcReduction="20000"/>
          </a:bodyPr>
          <a:lstStyle/>
          <a:p>
            <a:r>
              <a:rPr lang="en-US" altLang="zh-CN" dirty="0" err="1" smtClean="0"/>
              <a:t>onFlushDirty</a:t>
            </a:r>
            <a:r>
              <a:rPr lang="en-US" altLang="zh-CN" dirty="0" smtClean="0"/>
              <a:t>(Object entity, </a:t>
            </a:r>
            <a:r>
              <a:rPr lang="en-US" altLang="zh-CN" dirty="0" err="1" smtClean="0"/>
              <a:t>Serializable</a:t>
            </a:r>
            <a:r>
              <a:rPr lang="en-US" altLang="zh-CN" dirty="0" smtClean="0"/>
              <a:t> id, Object[] </a:t>
            </a:r>
            <a:r>
              <a:rPr lang="en-US" altLang="zh-CN" dirty="0" err="1" smtClean="0"/>
              <a:t>currentState</a:t>
            </a:r>
            <a:r>
              <a:rPr lang="en-US" altLang="zh-CN" dirty="0" smtClean="0"/>
              <a:t>, Object[] </a:t>
            </a:r>
            <a:r>
              <a:rPr lang="en-US" altLang="zh-CN" dirty="0" err="1" smtClean="0"/>
              <a:t>previousState</a:t>
            </a:r>
            <a:r>
              <a:rPr lang="en-US" altLang="zh-CN" dirty="0" smtClean="0"/>
              <a:t>, String[] </a:t>
            </a:r>
            <a:r>
              <a:rPr lang="en-US" altLang="zh-CN" dirty="0" err="1" smtClean="0"/>
              <a:t>propertyNames</a:t>
            </a:r>
            <a:r>
              <a:rPr lang="en-US" altLang="zh-CN" dirty="0" smtClean="0"/>
              <a:t>, Type[] types) </a:t>
            </a:r>
          </a:p>
          <a:p>
            <a:r>
              <a:rPr lang="en-US" altLang="zh-CN" dirty="0" smtClean="0"/>
              <a:t>Is called when a row gets updated</a:t>
            </a:r>
          </a:p>
          <a:p>
            <a:r>
              <a:rPr lang="en-US" altLang="zh-CN" dirty="0" smtClean="0"/>
              <a:t>entity is the object currently being updated - Employee</a:t>
            </a:r>
          </a:p>
          <a:p>
            <a:r>
              <a:rPr lang="en-US" altLang="zh-CN" dirty="0" smtClean="0"/>
              <a:t>id is the id of this row - 001</a:t>
            </a:r>
          </a:p>
          <a:p>
            <a:r>
              <a:rPr lang="en-US" altLang="zh-CN" dirty="0" err="1" smtClean="0"/>
              <a:t>currentState</a:t>
            </a:r>
            <a:r>
              <a:rPr lang="en-US" altLang="zh-CN" dirty="0" smtClean="0"/>
              <a:t> is the new values of this row – {001, John, Williamson, 5000}</a:t>
            </a:r>
          </a:p>
          <a:p>
            <a:r>
              <a:rPr lang="en-US" altLang="zh-CN" dirty="0" err="1" smtClean="0"/>
              <a:t>previousState</a:t>
            </a:r>
            <a:r>
              <a:rPr lang="en-US" altLang="zh-CN" dirty="0" smtClean="0"/>
              <a:t> is the values before updated – {001, John, Williamson, 1000}</a:t>
            </a:r>
          </a:p>
          <a:p>
            <a:r>
              <a:rPr lang="en-US" altLang="zh-CN" dirty="0" err="1" smtClean="0"/>
              <a:t>propertyNames</a:t>
            </a:r>
            <a:r>
              <a:rPr lang="en-US" altLang="zh-CN" dirty="0" smtClean="0"/>
              <a:t> is the column names – {id, </a:t>
            </a:r>
            <a:r>
              <a:rPr lang="en-US" altLang="zh-CN" dirty="0" err="1" smtClean="0"/>
              <a:t>first_name</a:t>
            </a:r>
            <a:r>
              <a:rPr lang="en-US" altLang="zh-CN" dirty="0" smtClean="0"/>
              <a:t>, </a:t>
            </a:r>
            <a:r>
              <a:rPr lang="en-US" altLang="zh-CN" dirty="0" err="1" smtClean="0"/>
              <a:t>last_name</a:t>
            </a:r>
            <a:r>
              <a:rPr lang="en-US" altLang="zh-CN" dirty="0" smtClean="0"/>
              <a:t>, salary}</a:t>
            </a:r>
          </a:p>
          <a:p>
            <a:r>
              <a:rPr lang="en-US" altLang="zh-CN" dirty="0" smtClean="0"/>
              <a:t>types is the domains of the attributes – {integer, string, string, integer}</a:t>
            </a:r>
            <a:endParaRPr lang="zh-CN" altLang="en-US" dirty="0"/>
          </a:p>
        </p:txBody>
      </p:sp>
      <p:graphicFrame>
        <p:nvGraphicFramePr>
          <p:cNvPr id="4" name="表格 3"/>
          <p:cNvGraphicFramePr>
            <a:graphicFrameLocks noGrp="1"/>
          </p:cNvGraphicFramePr>
          <p:nvPr/>
        </p:nvGraphicFramePr>
        <p:xfrm>
          <a:off x="1475656" y="1556792"/>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n-US" altLang="zh-CN" dirty="0" smtClean="0"/>
                        <a:t>id</a:t>
                      </a:r>
                      <a:endParaRPr lang="zh-CN" altLang="en-US" dirty="0"/>
                    </a:p>
                  </a:txBody>
                  <a:tcPr/>
                </a:tc>
                <a:tc>
                  <a:txBody>
                    <a:bodyPr/>
                    <a:lstStyle/>
                    <a:p>
                      <a:r>
                        <a:rPr lang="en-US" altLang="zh-CN" dirty="0" err="1" smtClean="0"/>
                        <a:t>first_name</a:t>
                      </a:r>
                      <a:endParaRPr lang="zh-CN" altLang="en-US" dirty="0"/>
                    </a:p>
                  </a:txBody>
                  <a:tcPr/>
                </a:tc>
                <a:tc>
                  <a:txBody>
                    <a:bodyPr/>
                    <a:lstStyle/>
                    <a:p>
                      <a:r>
                        <a:rPr lang="en-US" altLang="zh-CN" dirty="0" err="1" smtClean="0"/>
                        <a:t>last_name</a:t>
                      </a:r>
                      <a:endParaRPr lang="zh-CN" altLang="en-US" dirty="0"/>
                    </a:p>
                  </a:txBody>
                  <a:tcPr/>
                </a:tc>
                <a:tc>
                  <a:txBody>
                    <a:bodyPr/>
                    <a:lstStyle/>
                    <a:p>
                      <a:r>
                        <a:rPr lang="en-US" altLang="zh-CN" dirty="0" smtClean="0"/>
                        <a:t>salary</a:t>
                      </a:r>
                      <a:endParaRPr lang="zh-CN" altLang="en-US" dirty="0"/>
                    </a:p>
                  </a:txBody>
                  <a:tcPr/>
                </a:tc>
              </a:tr>
              <a:tr h="370840">
                <a:tc>
                  <a:txBody>
                    <a:bodyPr/>
                    <a:lstStyle/>
                    <a:p>
                      <a:r>
                        <a:rPr lang="en-US" altLang="zh-CN" dirty="0" smtClean="0"/>
                        <a:t>001</a:t>
                      </a:r>
                      <a:endParaRPr lang="zh-CN" altLang="en-US" dirty="0"/>
                    </a:p>
                  </a:txBody>
                  <a:tcPr/>
                </a:tc>
                <a:tc>
                  <a:txBody>
                    <a:bodyPr/>
                    <a:lstStyle/>
                    <a:p>
                      <a:r>
                        <a:rPr lang="en-US" altLang="zh-CN" dirty="0" smtClean="0"/>
                        <a:t>John</a:t>
                      </a:r>
                      <a:endParaRPr lang="zh-CN" altLang="en-US" dirty="0"/>
                    </a:p>
                  </a:txBody>
                  <a:tcPr/>
                </a:tc>
                <a:tc>
                  <a:txBody>
                    <a:bodyPr/>
                    <a:lstStyle/>
                    <a:p>
                      <a:r>
                        <a:rPr lang="en-US" altLang="zh-CN" dirty="0" smtClean="0"/>
                        <a:t>Williamson</a:t>
                      </a:r>
                      <a:endParaRPr lang="zh-CN" altLang="en-US" dirty="0"/>
                    </a:p>
                  </a:txBody>
                  <a:tcPr/>
                </a:tc>
                <a:tc>
                  <a:txBody>
                    <a:bodyPr/>
                    <a:lstStyle/>
                    <a:p>
                      <a:r>
                        <a:rPr lang="en-US" altLang="zh-CN" dirty="0" smtClean="0"/>
                        <a:t>1000</a:t>
                      </a:r>
                      <a:endParaRPr lang="zh-CN" altLang="en-US" dirty="0"/>
                    </a:p>
                  </a:txBody>
                  <a:tcPr/>
                </a:tc>
              </a:tr>
            </a:tbl>
          </a:graphicData>
        </a:graphic>
      </p:graphicFrame>
      <p:graphicFrame>
        <p:nvGraphicFramePr>
          <p:cNvPr id="5" name="表格 4"/>
          <p:cNvGraphicFramePr>
            <a:graphicFrameLocks noGrp="1"/>
          </p:cNvGraphicFramePr>
          <p:nvPr/>
        </p:nvGraphicFramePr>
        <p:xfrm>
          <a:off x="1403648" y="3068960"/>
          <a:ext cx="6096000" cy="1005840"/>
        </p:xfrm>
        <a:graphic>
          <a:graphicData uri="http://schemas.openxmlformats.org/drawingml/2006/table">
            <a:tbl>
              <a:tblPr firstRow="1" bandRow="1">
                <a:tableStyleId>{5C22544A-7EE6-4342-B048-85BDC9FD1C3A}</a:tableStyleId>
              </a:tblPr>
              <a:tblGrid>
                <a:gridCol w="1524000"/>
                <a:gridCol w="1524000"/>
                <a:gridCol w="1524000"/>
                <a:gridCol w="1524000"/>
              </a:tblGrid>
              <a:tr h="290565">
                <a:tc>
                  <a:txBody>
                    <a:bodyPr/>
                    <a:lstStyle/>
                    <a:p>
                      <a:r>
                        <a:rPr lang="en-US" altLang="zh-CN" dirty="0" smtClean="0"/>
                        <a:t>id</a:t>
                      </a:r>
                      <a:endParaRPr lang="zh-CN" altLang="en-US" dirty="0"/>
                    </a:p>
                  </a:txBody>
                  <a:tcPr/>
                </a:tc>
                <a:tc>
                  <a:txBody>
                    <a:bodyPr/>
                    <a:lstStyle/>
                    <a:p>
                      <a:r>
                        <a:rPr lang="en-US" altLang="zh-CN" dirty="0" err="1" smtClean="0"/>
                        <a:t>first_name</a:t>
                      </a:r>
                      <a:endParaRPr lang="zh-CN" altLang="en-US" dirty="0"/>
                    </a:p>
                  </a:txBody>
                  <a:tcPr/>
                </a:tc>
                <a:tc>
                  <a:txBody>
                    <a:bodyPr/>
                    <a:lstStyle/>
                    <a:p>
                      <a:r>
                        <a:rPr lang="en-US" altLang="zh-CN" dirty="0" err="1" smtClean="0"/>
                        <a:t>last_name</a:t>
                      </a:r>
                      <a:endParaRPr lang="zh-CN" altLang="en-US" dirty="0"/>
                    </a:p>
                  </a:txBody>
                  <a:tcPr/>
                </a:tc>
                <a:tc>
                  <a:txBody>
                    <a:bodyPr/>
                    <a:lstStyle/>
                    <a:p>
                      <a:r>
                        <a:rPr lang="en-US" altLang="zh-CN" dirty="0" smtClean="0"/>
                        <a:t>salary</a:t>
                      </a:r>
                      <a:endParaRPr lang="zh-CN" altLang="en-US" dirty="0"/>
                    </a:p>
                  </a:txBody>
                  <a:tcPr/>
                </a:tc>
              </a:tr>
              <a:tr h="501523">
                <a:tc>
                  <a:txBody>
                    <a:bodyPr/>
                    <a:lstStyle/>
                    <a:p>
                      <a:r>
                        <a:rPr lang="en-US" altLang="zh-CN" dirty="0" smtClean="0"/>
                        <a:t>001</a:t>
                      </a:r>
                      <a:endParaRPr lang="zh-CN" altLang="en-US" dirty="0"/>
                    </a:p>
                  </a:txBody>
                  <a:tcPr/>
                </a:tc>
                <a:tc>
                  <a:txBody>
                    <a:bodyPr/>
                    <a:lstStyle/>
                    <a:p>
                      <a:r>
                        <a:rPr lang="en-US" altLang="zh-CN" dirty="0" smtClean="0"/>
                        <a:t>John</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Williamson</a:t>
                      </a:r>
                      <a:endParaRPr lang="zh-CN" altLang="en-US" dirty="0" smtClean="0"/>
                    </a:p>
                    <a:p>
                      <a:endParaRPr lang="zh-CN" altLang="en-US" dirty="0"/>
                    </a:p>
                  </a:txBody>
                  <a:tcPr/>
                </a:tc>
                <a:tc>
                  <a:txBody>
                    <a:bodyPr/>
                    <a:lstStyle/>
                    <a:p>
                      <a:r>
                        <a:rPr lang="en-US" altLang="zh-CN" dirty="0" smtClean="0"/>
                        <a:t>5000</a:t>
                      </a:r>
                      <a:endParaRPr lang="zh-CN" altLang="en-US" dirty="0"/>
                    </a:p>
                  </a:txBody>
                  <a:tcPr/>
                </a:tc>
              </a:tr>
            </a:tbl>
          </a:graphicData>
        </a:graphic>
      </p:graphicFrame>
      <p:sp>
        <p:nvSpPr>
          <p:cNvPr id="6" name="TextBox 5"/>
          <p:cNvSpPr txBox="1"/>
          <p:nvPr/>
        </p:nvSpPr>
        <p:spPr>
          <a:xfrm>
            <a:off x="4572000" y="2492896"/>
            <a:ext cx="1114088" cy="369332"/>
          </a:xfrm>
          <a:prstGeom prst="rect">
            <a:avLst/>
          </a:prstGeom>
          <a:noFill/>
        </p:spPr>
        <p:txBody>
          <a:bodyPr wrap="none" rtlCol="0">
            <a:spAutoFit/>
          </a:bodyPr>
          <a:lstStyle/>
          <a:p>
            <a:r>
              <a:rPr lang="en-US" altLang="zh-CN" dirty="0" smtClean="0"/>
              <a:t>updated</a:t>
            </a:r>
            <a:endParaRPr lang="zh-CN" altLang="en-US" dirty="0"/>
          </a:p>
        </p:txBody>
      </p:sp>
      <p:cxnSp>
        <p:nvCxnSpPr>
          <p:cNvPr id="8" name="直接箭头连接符 7"/>
          <p:cNvCxnSpPr/>
          <p:nvPr/>
        </p:nvCxnSpPr>
        <p:spPr>
          <a:xfrm>
            <a:off x="4211960" y="2420888"/>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r>
              <a:rPr lang="en-US" altLang="zh-CN" dirty="0" smtClean="0"/>
              <a:t>In order to make Hibernate Interceptor work, we need at least the following:</a:t>
            </a:r>
          </a:p>
          <a:p>
            <a:pPr lvl="1"/>
            <a:r>
              <a:rPr lang="en-US" altLang="zh-CN" dirty="0" smtClean="0"/>
              <a:t>An interceptor which extends the </a:t>
            </a:r>
            <a:r>
              <a:rPr lang="en-US" altLang="zh-CN" dirty="0" err="1" smtClean="0"/>
              <a:t>EmptyInterceptor</a:t>
            </a:r>
            <a:r>
              <a:rPr lang="en-US" altLang="zh-CN" dirty="0" smtClean="0"/>
              <a:t> and implement necessary methods</a:t>
            </a:r>
          </a:p>
          <a:p>
            <a:pPr lvl="1"/>
            <a:r>
              <a:rPr lang="en-US" altLang="zh-CN" dirty="0" smtClean="0"/>
              <a:t>A table in the database</a:t>
            </a:r>
          </a:p>
          <a:p>
            <a:pPr lvl="1"/>
            <a:r>
              <a:rPr lang="en-US" altLang="zh-CN" dirty="0" smtClean="0"/>
              <a:t>A POJO (Plain Old Java Object) class</a:t>
            </a:r>
          </a:p>
          <a:p>
            <a:pPr lvl="1"/>
            <a:r>
              <a:rPr lang="en-US" altLang="zh-CN" dirty="0" smtClean="0"/>
              <a:t>A mapping file which maps the Java class to the table in the database</a:t>
            </a:r>
          </a:p>
          <a:p>
            <a:pPr lvl="1"/>
            <a:r>
              <a:rPr lang="en-US" altLang="zh-CN" dirty="0" smtClean="0"/>
              <a:t>A Hibernate configuration file – </a:t>
            </a:r>
            <a:r>
              <a:rPr lang="en-US" altLang="zh-CN" dirty="0" err="1" smtClean="0"/>
              <a:t>hibernate.cfg.xml</a:t>
            </a:r>
            <a:endParaRPr lang="en-US" altLang="zh-CN" dirty="0" smtClean="0"/>
          </a:p>
          <a:p>
            <a:pPr lvl="2"/>
            <a:r>
              <a:rPr lang="en-US" altLang="zh-CN" dirty="0" smtClean="0"/>
              <a:t>The connection </a:t>
            </a:r>
            <a:r>
              <a:rPr lang="en-US" altLang="zh-CN" dirty="0" err="1" smtClean="0"/>
              <a:t>url</a:t>
            </a:r>
            <a:r>
              <a:rPr lang="en-US" altLang="zh-CN" dirty="0" smtClean="0"/>
              <a:t> of the database</a:t>
            </a:r>
          </a:p>
          <a:p>
            <a:pPr lvl="2"/>
            <a:r>
              <a:rPr lang="en-US" altLang="zh-CN" dirty="0" smtClean="0"/>
              <a:t>The username</a:t>
            </a:r>
          </a:p>
          <a:p>
            <a:pPr lvl="2"/>
            <a:r>
              <a:rPr lang="en-US" altLang="zh-CN" dirty="0" smtClean="0"/>
              <a:t>The password</a:t>
            </a:r>
          </a:p>
          <a:p>
            <a:pPr lvl="2"/>
            <a:r>
              <a:rPr lang="en-US" altLang="zh-CN" dirty="0" smtClean="0"/>
              <a:t>A list of mapping files</a:t>
            </a:r>
            <a:endParaRPr lang="zh-CN" altLang="en-US" dirty="0" smtClean="0"/>
          </a:p>
          <a:p>
            <a:pPr lvl="1"/>
            <a:endParaRPr lang="zh-CN" altLang="en-US" dirty="0"/>
          </a:p>
        </p:txBody>
      </p:sp>
      <p:sp>
        <p:nvSpPr>
          <p:cNvPr id="4" name="标题 1"/>
          <p:cNvSpPr>
            <a:spLocks noGrp="1"/>
          </p:cNvSpPr>
          <p:nvPr>
            <p:ph type="title"/>
          </p:nvPr>
        </p:nvSpPr>
        <p:spPr/>
        <p:txBody>
          <a:bodyPr/>
          <a:lstStyle/>
          <a:p>
            <a:r>
              <a:rPr lang="en-US" altLang="zh-CN" dirty="0" smtClean="0"/>
              <a:t>Hibernate Interceptor</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LoggingInterceptor</a:t>
            </a:r>
            <a:endParaRPr lang="zh-CN" altLang="en-US" dirty="0"/>
          </a:p>
        </p:txBody>
      </p:sp>
      <p:sp>
        <p:nvSpPr>
          <p:cNvPr id="3" name="内容占位符 2"/>
          <p:cNvSpPr>
            <a:spLocks noGrp="1"/>
          </p:cNvSpPr>
          <p:nvPr>
            <p:ph sz="quarter" idx="1"/>
          </p:nvPr>
        </p:nvSpPr>
        <p:spPr/>
        <p:txBody>
          <a:bodyPr/>
          <a:lstStyle/>
          <a:p>
            <a:r>
              <a:rPr lang="en-US" altLang="zh-CN" dirty="0" smtClean="0"/>
              <a:t>Extends </a:t>
            </a:r>
            <a:r>
              <a:rPr lang="en-US" altLang="zh-CN" dirty="0" err="1" smtClean="0"/>
              <a:t>EmpyInterceptor</a:t>
            </a:r>
            <a:r>
              <a:rPr lang="en-US" altLang="zh-CN" dirty="0" smtClean="0"/>
              <a:t> interface</a:t>
            </a:r>
          </a:p>
          <a:p>
            <a:r>
              <a:rPr lang="en-US" altLang="zh-CN" dirty="0" smtClean="0"/>
              <a:t>Intercepts the queries made to the database by the services</a:t>
            </a:r>
          </a:p>
          <a:p>
            <a:r>
              <a:rPr lang="en-US" altLang="zh-CN" dirty="0" smtClean="0"/>
              <a:t>Uses the mapping files and configuration files in </a:t>
            </a:r>
            <a:r>
              <a:rPr lang="en-US" altLang="zh-CN" dirty="0" err="1" smtClean="0"/>
              <a:t>PersistenceWrapper</a:t>
            </a:r>
            <a:r>
              <a:rPr lang="en-US" altLang="zh-CN" dirty="0" smtClean="0"/>
              <a:t>.</a:t>
            </a:r>
          </a:p>
          <a:p>
            <a:r>
              <a:rPr lang="en-US" altLang="zh-CN" dirty="0" smtClean="0"/>
              <a:t>Is injected in </a:t>
            </a:r>
            <a:r>
              <a:rPr lang="en-US" altLang="zh-CN" dirty="0" err="1" smtClean="0"/>
              <a:t>PersistenceWrapper</a:t>
            </a:r>
            <a:r>
              <a:rPr lang="en-US" altLang="zh-CN" dirty="0" smtClean="0"/>
              <a:t> for all services to use.</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LoggingManager</a:t>
            </a:r>
            <a:endParaRPr lang="zh-CN" altLang="en-US" dirty="0"/>
          </a:p>
        </p:txBody>
      </p:sp>
      <p:sp>
        <p:nvSpPr>
          <p:cNvPr id="3" name="内容占位符 2"/>
          <p:cNvSpPr>
            <a:spLocks noGrp="1"/>
          </p:cNvSpPr>
          <p:nvPr>
            <p:ph sz="quarter" idx="1"/>
          </p:nvPr>
        </p:nvSpPr>
        <p:spPr/>
        <p:txBody>
          <a:bodyPr/>
          <a:lstStyle/>
          <a:p>
            <a:r>
              <a:rPr lang="en-US" altLang="zh-CN" dirty="0" smtClean="0"/>
              <a:t>Used to </a:t>
            </a:r>
            <a:r>
              <a:rPr lang="en-US" altLang="zh-CN" dirty="0" err="1" smtClean="0"/>
              <a:t>initialise</a:t>
            </a:r>
            <a:r>
              <a:rPr lang="en-US" altLang="zh-CN" dirty="0" smtClean="0"/>
              <a:t> the </a:t>
            </a:r>
            <a:r>
              <a:rPr lang="en-US" altLang="zh-CN" dirty="0" err="1" smtClean="0"/>
              <a:t>LoggerInterceptor</a:t>
            </a:r>
            <a:r>
              <a:rPr lang="en-US" altLang="zh-CN" dirty="0" smtClean="0"/>
              <a:t> and is passed as one of the parameters into the </a:t>
            </a:r>
            <a:r>
              <a:rPr lang="en-US" altLang="zh-CN" dirty="0" err="1" smtClean="0"/>
              <a:t>LoggerInterceptor</a:t>
            </a:r>
            <a:r>
              <a:rPr lang="en-US" altLang="zh-CN" dirty="0" smtClean="0"/>
              <a:t> to pass on the service name and logging status.</a:t>
            </a:r>
          </a:p>
          <a:p>
            <a:r>
              <a:rPr lang="en-US" altLang="zh-CN" dirty="0" smtClean="0"/>
              <a:t>Used to communicate with the service profiler by extending </a:t>
            </a:r>
            <a:r>
              <a:rPr lang="en-US" altLang="zh-CN" dirty="0" err="1" smtClean="0"/>
              <a:t>MBeans</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Stack Trace</a:t>
            </a:r>
            <a:endParaRPr lang="zh-CN" altLang="en-US" dirty="0"/>
          </a:p>
        </p:txBody>
      </p:sp>
      <p:sp>
        <p:nvSpPr>
          <p:cNvPr id="3" name="内容占位符 2"/>
          <p:cNvSpPr>
            <a:spLocks noGrp="1"/>
          </p:cNvSpPr>
          <p:nvPr>
            <p:ph sz="quarter" idx="1"/>
          </p:nvPr>
        </p:nvSpPr>
        <p:spPr>
          <a:xfrm>
            <a:off x="457200" y="1600200"/>
            <a:ext cx="7467600" cy="5257800"/>
          </a:xfrm>
        </p:spPr>
        <p:txBody>
          <a:bodyPr>
            <a:normAutofit fontScale="92500" lnSpcReduction="20000"/>
          </a:bodyPr>
          <a:lstStyle/>
          <a:p>
            <a:r>
              <a:rPr lang="en-US" altLang="zh-CN" dirty="0" smtClean="0"/>
              <a:t>Stack trace is used to match the database calls with the original service method calls. This is essential in order to be able to integrate the information from the interceptor with the profiler to build up a call tree.</a:t>
            </a:r>
          </a:p>
          <a:p>
            <a:r>
              <a:rPr lang="en-US" altLang="zh-CN" dirty="0" smtClean="0"/>
              <a:t>The stack trace from the interceptor goes back to the point where the service makes the database call.</a:t>
            </a:r>
          </a:p>
          <a:p>
            <a:r>
              <a:rPr lang="en-US" altLang="zh-CN" dirty="0" err="1" smtClean="0"/>
              <a:t>Thread.currentThread</a:t>
            </a:r>
            <a:r>
              <a:rPr lang="en-US" altLang="zh-CN" dirty="0" smtClean="0"/>
              <a:t>().</a:t>
            </a:r>
            <a:r>
              <a:rPr lang="en-US" altLang="zh-CN" dirty="0" err="1" smtClean="0"/>
              <a:t>getStackTrace</a:t>
            </a:r>
            <a:r>
              <a:rPr lang="en-US" altLang="zh-CN" dirty="0" smtClean="0"/>
              <a:t>() can be used to get an array of </a:t>
            </a:r>
            <a:r>
              <a:rPr lang="en-US" altLang="zh-CN" dirty="0" err="1" smtClean="0"/>
              <a:t>StackTraceElements</a:t>
            </a:r>
            <a:r>
              <a:rPr lang="en-US" altLang="zh-CN" dirty="0" smtClean="0"/>
              <a:t>. Each element in this array presents a single stack frame, and is a method invocation containing the declaring class, method name, file name and line number. </a:t>
            </a:r>
            <a:r>
              <a:rPr lang="en-US" altLang="zh-CN" dirty="0" err="1" smtClean="0"/>
              <a:t>getClassName</a:t>
            </a:r>
            <a:r>
              <a:rPr lang="en-US" altLang="zh-CN" dirty="0" smtClean="0"/>
              <a:t>() and </a:t>
            </a:r>
            <a:r>
              <a:rPr lang="en-US" altLang="zh-CN" dirty="0" err="1" smtClean="0"/>
              <a:t>getMethodName</a:t>
            </a:r>
            <a:r>
              <a:rPr lang="en-US" altLang="zh-CN" dirty="0" smtClean="0"/>
              <a:t>() can be called on each element</a:t>
            </a:r>
          </a:p>
          <a:p>
            <a:r>
              <a:rPr lang="en-US" altLang="zh-CN" dirty="0" err="1" smtClean="0"/>
              <a:t>Thread.currentThread</a:t>
            </a:r>
            <a:r>
              <a:rPr lang="en-US" altLang="zh-CN" dirty="0" smtClean="0"/>
              <a:t>().</a:t>
            </a:r>
            <a:r>
              <a:rPr lang="en-US" altLang="zh-CN" dirty="0" err="1" smtClean="0"/>
              <a:t>getStackTrace</a:t>
            </a:r>
            <a:r>
              <a:rPr lang="en-US" altLang="zh-CN" dirty="0" smtClean="0"/>
              <a:t>() is called in the </a:t>
            </a:r>
            <a:r>
              <a:rPr lang="en-US" altLang="zh-CN" dirty="0" err="1" smtClean="0"/>
              <a:t>startQuery</a:t>
            </a:r>
            <a:r>
              <a:rPr lang="en-US" altLang="zh-CN" dirty="0" smtClean="0"/>
              <a:t>() method in </a:t>
            </a:r>
            <a:r>
              <a:rPr lang="en-US" altLang="zh-CN" dirty="0" err="1" smtClean="0"/>
              <a:t>LoggingInterceptor</a:t>
            </a:r>
            <a:r>
              <a:rPr lang="en-US" altLang="zh-CN" dirty="0" smtClean="0"/>
              <a:t>, which is called each time a database query is intercepted.</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Stack Trace</a:t>
            </a:r>
            <a:endParaRPr lang="zh-CN" altLang="en-US" dirty="0"/>
          </a:p>
        </p:txBody>
      </p:sp>
      <p:sp>
        <p:nvSpPr>
          <p:cNvPr id="3" name="内容占位符 2"/>
          <p:cNvSpPr>
            <a:spLocks noGrp="1"/>
          </p:cNvSpPr>
          <p:nvPr>
            <p:ph sz="quarter" idx="1"/>
          </p:nvPr>
        </p:nvSpPr>
        <p:spPr/>
        <p:txBody>
          <a:bodyPr/>
          <a:lstStyle/>
          <a:p>
            <a:r>
              <a:rPr lang="en-US" altLang="zh-CN" dirty="0" smtClean="0"/>
              <a:t>Service method calls are stored as tree nodes. Database calls would originate from leaf nodes, i.e. their callers</a:t>
            </a:r>
          </a:p>
          <a:p>
            <a:r>
              <a:rPr lang="en-US" altLang="zh-CN" dirty="0" smtClean="0"/>
              <a:t>Check the method names from list of leaf nodes with methods from stack trace.</a:t>
            </a:r>
          </a:p>
          <a:p>
            <a:r>
              <a:rPr lang="en-US" altLang="zh-CN" dirty="0" smtClean="0"/>
              <a:t>Once the calls are matched, a new node will be created containing the database call and will be linked to the service method node (caller)</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Outline</a:t>
            </a:r>
            <a:endParaRPr lang="zh-CN" altLang="en-US" dirty="0"/>
          </a:p>
        </p:txBody>
      </p:sp>
      <p:sp>
        <p:nvSpPr>
          <p:cNvPr id="3" name="内容占位符 2"/>
          <p:cNvSpPr>
            <a:spLocks noGrp="1"/>
          </p:cNvSpPr>
          <p:nvPr>
            <p:ph sz="quarter" idx="1"/>
          </p:nvPr>
        </p:nvSpPr>
        <p:spPr/>
        <p:txBody>
          <a:bodyPr>
            <a:normAutofit lnSpcReduction="10000"/>
          </a:bodyPr>
          <a:lstStyle/>
          <a:p>
            <a:r>
              <a:rPr lang="en-US" altLang="zh-CN" dirty="0" smtClean="0"/>
              <a:t>Distributed Service Profiler</a:t>
            </a:r>
          </a:p>
          <a:p>
            <a:pPr lvl="1"/>
            <a:r>
              <a:rPr lang="en-US" altLang="zh-CN" dirty="0" smtClean="0"/>
              <a:t>Functions</a:t>
            </a:r>
          </a:p>
          <a:p>
            <a:pPr lvl="1"/>
            <a:r>
              <a:rPr lang="en-US" altLang="zh-CN" dirty="0" smtClean="0"/>
              <a:t>Problems</a:t>
            </a:r>
          </a:p>
          <a:p>
            <a:pPr lvl="1"/>
            <a:r>
              <a:rPr lang="en-US" altLang="zh-CN" dirty="0" smtClean="0"/>
              <a:t>Interface</a:t>
            </a:r>
          </a:p>
          <a:p>
            <a:pPr lvl="1"/>
            <a:r>
              <a:rPr lang="en-US" altLang="zh-CN" dirty="0" smtClean="0"/>
              <a:t>Mockup</a:t>
            </a:r>
          </a:p>
          <a:p>
            <a:pPr lvl="1"/>
            <a:r>
              <a:rPr lang="en-US" altLang="zh-CN" dirty="0" smtClean="0"/>
              <a:t>How it works</a:t>
            </a:r>
          </a:p>
          <a:p>
            <a:r>
              <a:rPr lang="en-US" altLang="zh-CN" dirty="0" smtClean="0"/>
              <a:t>Hibernate Interceptor</a:t>
            </a:r>
          </a:p>
          <a:p>
            <a:r>
              <a:rPr lang="en-US" altLang="zh-CN" dirty="0" err="1" smtClean="0"/>
              <a:t>EmptyInterceptor</a:t>
            </a:r>
            <a:endParaRPr lang="en-US" altLang="zh-CN" dirty="0" smtClean="0"/>
          </a:p>
          <a:p>
            <a:r>
              <a:rPr lang="en-US" altLang="zh-CN" dirty="0" err="1" smtClean="0"/>
              <a:t>LoggerInterceptor</a:t>
            </a:r>
            <a:r>
              <a:rPr lang="en-US" altLang="zh-CN" dirty="0" smtClean="0"/>
              <a:t> and </a:t>
            </a:r>
            <a:r>
              <a:rPr lang="en-US" altLang="zh-CN" dirty="0" err="1" smtClean="0"/>
              <a:t>LoggerManager</a:t>
            </a:r>
            <a:endParaRPr lang="en-US" altLang="zh-CN" dirty="0" smtClean="0"/>
          </a:p>
          <a:p>
            <a:r>
              <a:rPr lang="en-US" altLang="zh-CN" dirty="0" smtClean="0"/>
              <a:t>Stack trace</a:t>
            </a:r>
          </a:p>
          <a:p>
            <a:r>
              <a:rPr lang="en-US" altLang="zh-CN" dirty="0" smtClean="0"/>
              <a:t>Future work</a:t>
            </a:r>
          </a:p>
          <a:p>
            <a:r>
              <a:rPr lang="en-US" altLang="zh-CN" dirty="0" smtClean="0"/>
              <a:t>What I have gained</a:t>
            </a:r>
            <a:endParaRPr lang="en-US" altLang="zh-C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Future work</a:t>
            </a:r>
            <a:endParaRPr lang="zh-CN" altLang="en-US" dirty="0"/>
          </a:p>
        </p:txBody>
      </p:sp>
      <p:sp>
        <p:nvSpPr>
          <p:cNvPr id="3" name="内容占位符 2"/>
          <p:cNvSpPr>
            <a:spLocks noGrp="1"/>
          </p:cNvSpPr>
          <p:nvPr>
            <p:ph sz="quarter" idx="1"/>
          </p:nvPr>
        </p:nvSpPr>
        <p:spPr/>
        <p:txBody>
          <a:bodyPr/>
          <a:lstStyle/>
          <a:p>
            <a:r>
              <a:rPr lang="en-US" altLang="zh-CN" dirty="0" smtClean="0"/>
              <a:t>Integrating the </a:t>
            </a:r>
            <a:r>
              <a:rPr lang="en-US" altLang="zh-CN" dirty="0" err="1" smtClean="0"/>
              <a:t>LoggingInterceptor</a:t>
            </a:r>
            <a:r>
              <a:rPr lang="en-US" altLang="zh-CN" dirty="0" smtClean="0"/>
              <a:t> </a:t>
            </a:r>
            <a:r>
              <a:rPr lang="en-US" altLang="zh-CN" dirty="0" smtClean="0"/>
              <a:t>and the </a:t>
            </a:r>
            <a:r>
              <a:rPr lang="en-US" altLang="zh-CN" dirty="0" err="1" smtClean="0"/>
              <a:t>LoggingManager</a:t>
            </a:r>
            <a:r>
              <a:rPr lang="en-US" altLang="zh-CN" dirty="0" smtClean="0"/>
              <a:t> </a:t>
            </a:r>
            <a:r>
              <a:rPr lang="en-US" altLang="zh-CN" dirty="0" smtClean="0"/>
              <a:t>with the distributed service profiler</a:t>
            </a:r>
          </a:p>
          <a:p>
            <a:r>
              <a:rPr lang="en-US" altLang="zh-CN" dirty="0" smtClean="0"/>
              <a:t>Creating database query node and displaying it</a:t>
            </a:r>
          </a:p>
          <a:p>
            <a:r>
              <a:rPr lang="en-US" altLang="zh-CN" dirty="0" smtClean="0"/>
              <a:t>Testing</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Problems Encountered</a:t>
            </a:r>
            <a:endParaRPr lang="zh-CN" altLang="en-US" dirty="0"/>
          </a:p>
        </p:txBody>
      </p:sp>
      <p:sp>
        <p:nvSpPr>
          <p:cNvPr id="3" name="内容占位符 2"/>
          <p:cNvSpPr>
            <a:spLocks noGrp="1"/>
          </p:cNvSpPr>
          <p:nvPr>
            <p:ph sz="quarter" idx="1"/>
          </p:nvPr>
        </p:nvSpPr>
        <p:spPr/>
        <p:txBody>
          <a:bodyPr/>
          <a:lstStyle/>
          <a:p>
            <a:r>
              <a:rPr lang="en-US" altLang="zh-CN" dirty="0" smtClean="0"/>
              <a:t>Hibernate, </a:t>
            </a:r>
            <a:r>
              <a:rPr lang="en-US" altLang="zh-CN" dirty="0" err="1" smtClean="0"/>
              <a:t>Mbeans</a:t>
            </a:r>
            <a:r>
              <a:rPr lang="en-US" altLang="zh-CN" dirty="0" smtClean="0"/>
              <a:t>, notifications, etc. were all new concepts</a:t>
            </a:r>
          </a:p>
          <a:p>
            <a:r>
              <a:rPr lang="en-US" altLang="zh-CN" dirty="0" smtClean="0"/>
              <a:t>A lot of time was spent on doing research and looking through the source code of distributed service profiler.</a:t>
            </a:r>
          </a:p>
          <a:p>
            <a:r>
              <a:rPr lang="en-US" altLang="zh-CN" dirty="0" smtClean="0"/>
              <a:t>The distributed service profiler interacts with other services, need to consider this interaction.</a:t>
            </a:r>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What I have Gained</a:t>
            </a:r>
            <a:endParaRPr lang="zh-CN" altLang="en-US" dirty="0"/>
          </a:p>
        </p:txBody>
      </p:sp>
      <p:sp>
        <p:nvSpPr>
          <p:cNvPr id="3" name="内容占位符 2"/>
          <p:cNvSpPr>
            <a:spLocks noGrp="1"/>
          </p:cNvSpPr>
          <p:nvPr>
            <p:ph sz="quarter" idx="1"/>
          </p:nvPr>
        </p:nvSpPr>
        <p:spPr/>
        <p:txBody>
          <a:bodyPr/>
          <a:lstStyle/>
          <a:p>
            <a:r>
              <a:rPr lang="en-US" altLang="zh-CN" dirty="0" smtClean="0"/>
              <a:t>Academic knowledge - Knowledge on various frameworks such as Hibernate, </a:t>
            </a:r>
            <a:r>
              <a:rPr lang="en-US" altLang="zh-CN" dirty="0" err="1" smtClean="0"/>
              <a:t>Mbeans</a:t>
            </a:r>
            <a:r>
              <a:rPr lang="en-US" altLang="zh-CN" dirty="0" smtClean="0"/>
              <a:t>, etc.</a:t>
            </a:r>
          </a:p>
          <a:p>
            <a:r>
              <a:rPr lang="en-US" altLang="zh-CN" dirty="0" smtClean="0"/>
              <a:t>Experience with working on an actual project in a company – need to think about how different projects relate to each other</a:t>
            </a:r>
          </a:p>
          <a:p>
            <a:r>
              <a:rPr lang="en-US" altLang="zh-CN" dirty="0" smtClean="0"/>
              <a:t>Development process</a:t>
            </a:r>
          </a:p>
          <a:p>
            <a:pPr lvl="1"/>
            <a:r>
              <a:rPr lang="en-US" altLang="zh-CN" dirty="0" smtClean="0"/>
              <a:t>Analyzing the problem</a:t>
            </a:r>
          </a:p>
          <a:p>
            <a:pPr lvl="1"/>
            <a:r>
              <a:rPr lang="en-US" altLang="zh-CN" dirty="0" smtClean="0"/>
              <a:t>Requirement specifications</a:t>
            </a:r>
          </a:p>
          <a:p>
            <a:pPr lvl="1"/>
            <a:r>
              <a:rPr lang="en-US" altLang="zh-CN" dirty="0" smtClean="0"/>
              <a:t>Designing</a:t>
            </a:r>
          </a:p>
          <a:p>
            <a:pPr lvl="1"/>
            <a:r>
              <a:rPr lang="en-US" altLang="zh-CN" dirty="0" smtClean="0"/>
              <a:t>Preparing the solution</a:t>
            </a:r>
          </a:p>
          <a:p>
            <a:pPr lvl="1"/>
            <a:r>
              <a:rPr lang="en-US" altLang="zh-CN" dirty="0" smtClean="0"/>
              <a:t>Testing</a:t>
            </a:r>
          </a:p>
          <a:p>
            <a:r>
              <a:rPr lang="en-US" altLang="zh-CN" dirty="0" smtClean="0"/>
              <a:t>Documentation and commenting</a:t>
            </a:r>
          </a:p>
          <a:p>
            <a:pPr>
              <a:buNone/>
            </a:pPr>
            <a:endParaRPr lang="en-US" altLang="zh-CN"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31840" y="2420888"/>
            <a:ext cx="2494594" cy="1661993"/>
          </a:xfrm>
          <a:prstGeom prst="rect">
            <a:avLst/>
          </a:prstGeom>
          <a:noFill/>
        </p:spPr>
        <p:txBody>
          <a:bodyPr wrap="none" rtlCol="0">
            <a:spAutoFit/>
          </a:bodyPr>
          <a:lstStyle/>
          <a:p>
            <a:r>
              <a:rPr lang="en-US" altLang="zh-CN" sz="3400" dirty="0" smtClean="0"/>
              <a:t>Thank you!</a:t>
            </a:r>
          </a:p>
          <a:p>
            <a:endParaRPr lang="en-US" altLang="zh-CN" sz="3400" dirty="0"/>
          </a:p>
          <a:p>
            <a:r>
              <a:rPr lang="en-US" altLang="zh-CN" sz="3400" dirty="0" smtClean="0"/>
              <a:t>Questions?</a:t>
            </a:r>
            <a:endParaRPr lang="zh-CN" altLang="en-US" sz="3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Project Overview – Distributed Service Profiler</a:t>
            </a:r>
            <a:endParaRPr lang="zh-CN" altLang="en-US" dirty="0"/>
          </a:p>
        </p:txBody>
      </p:sp>
      <p:sp>
        <p:nvSpPr>
          <p:cNvPr id="3" name="内容占位符 2"/>
          <p:cNvSpPr>
            <a:spLocks noGrp="1"/>
          </p:cNvSpPr>
          <p:nvPr>
            <p:ph sz="quarter" idx="1"/>
          </p:nvPr>
        </p:nvSpPr>
        <p:spPr/>
        <p:txBody>
          <a:bodyPr/>
          <a:lstStyle/>
          <a:p>
            <a:r>
              <a:rPr lang="en-US" altLang="zh-CN" dirty="0" smtClean="0"/>
              <a:t>An existing Distributed Service Profiler is used to display information about the communication between services</a:t>
            </a:r>
          </a:p>
          <a:p>
            <a:r>
              <a:rPr lang="en-US" altLang="zh-CN" dirty="0" smtClean="0"/>
              <a:t>The information that it displays include</a:t>
            </a:r>
          </a:p>
          <a:p>
            <a:pPr lvl="1"/>
            <a:r>
              <a:rPr lang="en-US" altLang="zh-CN" dirty="0" smtClean="0"/>
              <a:t>Argument Size</a:t>
            </a:r>
          </a:p>
          <a:p>
            <a:pPr lvl="1"/>
            <a:r>
              <a:rPr lang="en-US" altLang="zh-CN" dirty="0" smtClean="0"/>
              <a:t>Return Size</a:t>
            </a:r>
          </a:p>
          <a:p>
            <a:pPr lvl="1"/>
            <a:r>
              <a:rPr lang="en-US" altLang="zh-CN" dirty="0" smtClean="0"/>
              <a:t>Time taken for the method to complete</a:t>
            </a:r>
          </a:p>
          <a:p>
            <a:pPr lvl="1"/>
            <a:r>
              <a:rPr lang="en-US" altLang="zh-CN" dirty="0" smtClean="0"/>
              <a:t>Number of hits</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r>
              <a:rPr lang="en-US" altLang="zh-CN" dirty="0" smtClean="0"/>
              <a:t>Different services are connected through different port numbers</a:t>
            </a:r>
          </a:p>
          <a:p>
            <a:r>
              <a:rPr lang="en-US" altLang="zh-CN" dirty="0" smtClean="0"/>
              <a:t>Displays calls made between services and information of these calls</a:t>
            </a:r>
          </a:p>
          <a:p>
            <a:r>
              <a:rPr lang="en-US" altLang="zh-CN" dirty="0" smtClean="0"/>
              <a:t>Different services are used to control different things</a:t>
            </a:r>
          </a:p>
          <a:p>
            <a:endParaRPr lang="zh-CN" altLang="en-US" dirty="0"/>
          </a:p>
        </p:txBody>
      </p:sp>
      <p:sp>
        <p:nvSpPr>
          <p:cNvPr id="4" name="标题 1"/>
          <p:cNvSpPr>
            <a:spLocks noGrp="1"/>
          </p:cNvSpPr>
          <p:nvPr>
            <p:ph type="title"/>
          </p:nvPr>
        </p:nvSpPr>
        <p:spPr/>
        <p:txBody>
          <a:bodyPr/>
          <a:lstStyle/>
          <a:p>
            <a:r>
              <a:rPr lang="en-US" altLang="zh-CN" dirty="0" smtClean="0"/>
              <a:t>Project Overview – Distributed Service Profiler</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a:xfrm>
            <a:off x="457200" y="1600200"/>
            <a:ext cx="7467600" cy="5257800"/>
          </a:xfrm>
        </p:spPr>
        <p:txBody>
          <a:bodyPr>
            <a:normAutofit lnSpcReduction="10000"/>
          </a:bodyPr>
          <a:lstStyle/>
          <a:p>
            <a:r>
              <a:rPr lang="en-US" altLang="zh-CN" dirty="0" smtClean="0"/>
              <a:t>Problem</a:t>
            </a:r>
          </a:p>
          <a:p>
            <a:pPr lvl="1"/>
            <a:r>
              <a:rPr lang="en-US" altLang="zh-CN" sz="2400" dirty="0" smtClean="0"/>
              <a:t>The current profiler does not include displaying information of calls made by services to the database</a:t>
            </a:r>
          </a:p>
          <a:p>
            <a:pPr lvl="1"/>
            <a:r>
              <a:rPr lang="en-US" altLang="zh-CN" sz="2400" dirty="0" smtClean="0"/>
              <a:t>It is important to know the information about the queries, because sometimes it is the queries that take the longest time, and we want to find this bottleneck and improve it.</a:t>
            </a:r>
            <a:endParaRPr lang="en-US" altLang="zh-CN" dirty="0" smtClean="0"/>
          </a:p>
          <a:p>
            <a:r>
              <a:rPr lang="en-US" altLang="zh-CN" dirty="0" smtClean="0"/>
              <a:t>Goal</a:t>
            </a:r>
          </a:p>
          <a:p>
            <a:pPr lvl="1"/>
            <a:r>
              <a:rPr lang="en-US" altLang="zh-CN" dirty="0" smtClean="0"/>
              <a:t>The goal of this project is to extend the current Distributed Service Profiler to integrate with the database layer to intercept queries made to a database and measure this information.</a:t>
            </a:r>
          </a:p>
        </p:txBody>
      </p:sp>
      <p:sp>
        <p:nvSpPr>
          <p:cNvPr id="4" name="标题 1"/>
          <p:cNvSpPr>
            <a:spLocks noGrp="1"/>
          </p:cNvSpPr>
          <p:nvPr>
            <p:ph type="title"/>
          </p:nvPr>
        </p:nvSpPr>
        <p:spPr/>
        <p:txBody>
          <a:bodyPr/>
          <a:lstStyle/>
          <a:p>
            <a:r>
              <a:rPr lang="en-US" altLang="zh-CN" dirty="0" smtClean="0"/>
              <a:t>Project Overview – Distributed Service Profiler</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srcRect/>
          <a:stretch>
            <a:fillRect/>
          </a:stretch>
        </p:blipFill>
        <p:spPr bwMode="auto">
          <a:xfrm>
            <a:off x="0" y="593227"/>
            <a:ext cx="9144000" cy="626477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endParaRPr lang="zh-CN" altLang="en-US"/>
          </a:p>
        </p:txBody>
      </p:sp>
      <p:pic>
        <p:nvPicPr>
          <p:cNvPr id="4" name="Picture 2"/>
          <p:cNvPicPr>
            <a:picLocks noChangeAspect="1" noChangeArrowheads="1"/>
          </p:cNvPicPr>
          <p:nvPr/>
        </p:nvPicPr>
        <p:blipFill>
          <a:blip r:embed="rId2" cstate="print"/>
          <a:srcRect/>
          <a:stretch>
            <a:fillRect/>
          </a:stretch>
        </p:blipFill>
        <p:spPr bwMode="auto">
          <a:xfrm>
            <a:off x="0" y="1017940"/>
            <a:ext cx="9092480" cy="584006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r>
              <a:rPr lang="en-US" altLang="zh-CN" dirty="0" err="1" smtClean="0"/>
              <a:t>ServiceProfilerAgent</a:t>
            </a:r>
            <a:r>
              <a:rPr lang="en-US" altLang="zh-CN" dirty="0" smtClean="0"/>
              <a:t>(</a:t>
            </a:r>
            <a:r>
              <a:rPr lang="en-US" altLang="zh-CN" dirty="0" err="1" smtClean="0"/>
              <a:t>Mbean</a:t>
            </a:r>
            <a:r>
              <a:rPr lang="en-US" altLang="zh-CN" dirty="0" smtClean="0"/>
              <a:t>) connects to various services using port number and registers to </a:t>
            </a:r>
            <a:r>
              <a:rPr lang="en-US" altLang="zh-CN" dirty="0" err="1" smtClean="0"/>
              <a:t>MBeanServer</a:t>
            </a:r>
            <a:endParaRPr lang="en-US" altLang="zh-CN" dirty="0" smtClean="0"/>
          </a:p>
          <a:p>
            <a:r>
              <a:rPr lang="en-US" altLang="zh-CN" dirty="0" smtClean="0"/>
              <a:t>Method calls are intercepted and </a:t>
            </a:r>
            <a:r>
              <a:rPr lang="en-US" altLang="zh-CN" smtClean="0"/>
              <a:t>information is stored </a:t>
            </a:r>
            <a:r>
              <a:rPr lang="en-US" altLang="zh-CN" dirty="0" smtClean="0"/>
              <a:t>in notification which can then be emitted by </a:t>
            </a:r>
            <a:r>
              <a:rPr lang="en-US" altLang="zh-CN" dirty="0" err="1" smtClean="0"/>
              <a:t>Mbean</a:t>
            </a:r>
            <a:endParaRPr lang="en-US" altLang="zh-CN" dirty="0" smtClean="0"/>
          </a:p>
          <a:p>
            <a:r>
              <a:rPr lang="en-US" altLang="zh-CN" dirty="0" smtClean="0"/>
              <a:t>Profiler uses JMX connector to find </a:t>
            </a:r>
            <a:r>
              <a:rPr lang="en-US" altLang="zh-CN" dirty="0" err="1" smtClean="0"/>
              <a:t>Mbean</a:t>
            </a:r>
            <a:r>
              <a:rPr lang="en-US" altLang="zh-CN" dirty="0" smtClean="0"/>
              <a:t> and listen for incoming notifications</a:t>
            </a:r>
          </a:p>
          <a:p>
            <a:r>
              <a:rPr lang="en-US" altLang="zh-CN" dirty="0" smtClean="0"/>
              <a:t>Each service will have an associated index</a:t>
            </a:r>
            <a:endParaRPr lang="zh-CN" altLang="en-US" dirty="0"/>
          </a:p>
        </p:txBody>
      </p:sp>
      <p:sp>
        <p:nvSpPr>
          <p:cNvPr id="4" name="标题 1"/>
          <p:cNvSpPr>
            <a:spLocks noGrp="1"/>
          </p:cNvSpPr>
          <p:nvPr>
            <p:ph type="title"/>
          </p:nvPr>
        </p:nvSpPr>
        <p:spPr/>
        <p:txBody>
          <a:bodyPr/>
          <a:lstStyle/>
          <a:p>
            <a:r>
              <a:rPr lang="en-US" altLang="zh-CN" dirty="0" smtClean="0"/>
              <a:t>Distributed Service Profiler – How it works</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r>
              <a:rPr lang="en-US" altLang="zh-CN" dirty="0" smtClean="0"/>
              <a:t>Information from the notification is extracted and stored in a </a:t>
            </a:r>
            <a:r>
              <a:rPr lang="en-US" altLang="zh-CN" dirty="0" err="1" smtClean="0"/>
              <a:t>MethodCallContainer</a:t>
            </a:r>
            <a:endParaRPr lang="en-US" altLang="zh-CN" dirty="0" smtClean="0"/>
          </a:p>
          <a:p>
            <a:pPr lvl="1"/>
            <a:r>
              <a:rPr lang="en-US" altLang="zh-CN" dirty="0" smtClean="0"/>
              <a:t>Method name</a:t>
            </a:r>
          </a:p>
          <a:p>
            <a:pPr lvl="1"/>
            <a:r>
              <a:rPr lang="en-US" altLang="zh-CN" dirty="0" smtClean="0"/>
              <a:t>time taken for the method to process</a:t>
            </a:r>
          </a:p>
          <a:p>
            <a:pPr lvl="1"/>
            <a:r>
              <a:rPr lang="en-US" altLang="zh-CN" dirty="0" smtClean="0"/>
              <a:t>argument bytes</a:t>
            </a:r>
          </a:p>
          <a:p>
            <a:pPr lvl="1"/>
            <a:r>
              <a:rPr lang="en-US" altLang="zh-CN" dirty="0" smtClean="0"/>
              <a:t>return bytes </a:t>
            </a:r>
          </a:p>
          <a:p>
            <a:pPr lvl="1"/>
            <a:r>
              <a:rPr lang="en-US" altLang="zh-CN" dirty="0" smtClean="0"/>
              <a:t>the number of hits</a:t>
            </a:r>
          </a:p>
          <a:p>
            <a:r>
              <a:rPr lang="en-US" altLang="zh-CN" dirty="0" smtClean="0"/>
              <a:t>Nodes are created. Each node contains an instance of the </a:t>
            </a:r>
            <a:r>
              <a:rPr lang="en-US" altLang="zh-CN" dirty="0" err="1" smtClean="0"/>
              <a:t>MethodCallContainer</a:t>
            </a:r>
            <a:endParaRPr lang="en-US" altLang="zh-CN" dirty="0" smtClean="0"/>
          </a:p>
          <a:p>
            <a:r>
              <a:rPr lang="en-US" altLang="zh-CN" dirty="0" smtClean="0"/>
              <a:t>Call tree is built up using the index from which the notification came from</a:t>
            </a:r>
          </a:p>
        </p:txBody>
      </p:sp>
      <p:sp>
        <p:nvSpPr>
          <p:cNvPr id="4" name="标题 1"/>
          <p:cNvSpPr>
            <a:spLocks noGrp="1"/>
          </p:cNvSpPr>
          <p:nvPr>
            <p:ph type="title"/>
          </p:nvPr>
        </p:nvSpPr>
        <p:spPr/>
        <p:txBody>
          <a:bodyPr/>
          <a:lstStyle/>
          <a:p>
            <a:r>
              <a:rPr lang="en-US" altLang="zh-CN" dirty="0" smtClean="0"/>
              <a:t>Distributed Service Profiler – How it works</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行云流水">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1627</TotalTime>
  <Words>1090</Words>
  <Application>Microsoft Office PowerPoint</Application>
  <PresentationFormat>全屏显示(4:3)</PresentationFormat>
  <Paragraphs>155</Paragraphs>
  <Slides>23</Slides>
  <Notes>0</Notes>
  <HiddenSlides>0</HiddenSlides>
  <MMClips>0</MMClips>
  <ScaleCrop>false</ScaleCrop>
  <HeadingPairs>
    <vt:vector size="4" baseType="variant">
      <vt:variant>
        <vt:lpstr>主题</vt:lpstr>
      </vt:variant>
      <vt:variant>
        <vt:i4>1</vt:i4>
      </vt:variant>
      <vt:variant>
        <vt:lpstr>幻灯片标题</vt:lpstr>
      </vt:variant>
      <vt:variant>
        <vt:i4>23</vt:i4>
      </vt:variant>
    </vt:vector>
  </HeadingPairs>
  <TitlesOfParts>
    <vt:vector size="24" baseType="lpstr">
      <vt:lpstr>凸显</vt:lpstr>
      <vt:lpstr>幻灯片 1</vt:lpstr>
      <vt:lpstr>Outline</vt:lpstr>
      <vt:lpstr>Project Overview – Distributed Service Profiler</vt:lpstr>
      <vt:lpstr>Project Overview – Distributed Service Profiler</vt:lpstr>
      <vt:lpstr>Project Overview – Distributed Service Profiler</vt:lpstr>
      <vt:lpstr>幻灯片 6</vt:lpstr>
      <vt:lpstr>幻灯片 7</vt:lpstr>
      <vt:lpstr>Distributed Service Profiler – How it works</vt:lpstr>
      <vt:lpstr>Distributed Service Profiler – How it works</vt:lpstr>
      <vt:lpstr>Distributed Service Profiler – How it works</vt:lpstr>
      <vt:lpstr>Distributed Service Profiler – How it works</vt:lpstr>
      <vt:lpstr>Hibernate Interceptor</vt:lpstr>
      <vt:lpstr>EmptyInterceptor</vt:lpstr>
      <vt:lpstr>EmptyInterceptor</vt:lpstr>
      <vt:lpstr>Hibernate Interceptor</vt:lpstr>
      <vt:lpstr>LoggingInterceptor</vt:lpstr>
      <vt:lpstr>LoggingManager</vt:lpstr>
      <vt:lpstr>Stack Trace</vt:lpstr>
      <vt:lpstr>Stack Trace</vt:lpstr>
      <vt:lpstr>Future work</vt:lpstr>
      <vt:lpstr>Problems Encountered</vt:lpstr>
      <vt:lpstr>What I have Gained</vt:lpstr>
      <vt:lpstr>幻灯片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wyj</dc:creator>
  <cp:lastModifiedBy>wyj</cp:lastModifiedBy>
  <cp:revision>170</cp:revision>
  <dcterms:created xsi:type="dcterms:W3CDTF">2013-10-05T03:39:17Z</dcterms:created>
  <dcterms:modified xsi:type="dcterms:W3CDTF">2013-10-10T01:32:54Z</dcterms:modified>
</cp:coreProperties>
</file>